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9" r:id="rId2"/>
    <p:sldId id="265" r:id="rId3"/>
    <p:sldId id="270" r:id="rId4"/>
    <p:sldId id="271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CC0033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7"/>
    <p:restoredTop sz="94682"/>
  </p:normalViewPr>
  <p:slideViewPr>
    <p:cSldViewPr snapToGrid="0" snapToObjects="1">
      <p:cViewPr varScale="1">
        <p:scale>
          <a:sx n="142" d="100"/>
          <a:sy n="142" d="100"/>
        </p:scale>
        <p:origin x="13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C4D8-A434-2941-870A-0F2A1322718A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5DA-77E0-EE43-B0A2-853C061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7F08ED-B966-A946-B355-A6937C6DF8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26C36C-41C2-6546-8A8E-434C2DC985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7C659DDF-FAF9-C247-95DC-81827580C89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F8051E05-9638-764B-8775-F8ABD146F9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20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5AE014-E196-F044-B947-6C81238BF41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B779F7-6C21-AF45-90AE-FF52D84555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136E8F33-696E-1440-A7BB-3FB1FFF47F4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0FFDCE24-FD0C-8247-895F-64512EEE79D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26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aseline="0">
                <a:latin typeface="+mn-lt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838353" y="6442501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Wayne, 2020 Ad Board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QuarkNet</a:t>
            </a:r>
            <a:r>
              <a:rPr lang="en-US" dirty="0"/>
              <a:t>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176"/>
            <a:ext cx="8229600" cy="5040726"/>
          </a:xfrm>
        </p:spPr>
        <p:txBody>
          <a:bodyPr>
            <a:normAutofit fontScale="62500" lnSpcReduction="20000"/>
          </a:bodyPr>
          <a:lstStyle/>
          <a:p>
            <a:pPr marL="9525" lvl="2" indent="0">
              <a:buNone/>
            </a:pPr>
            <a:r>
              <a:rPr lang="en-US" sz="3400" dirty="0"/>
              <a:t>NSF is providing </a:t>
            </a:r>
            <a:r>
              <a:rPr lang="en-US" sz="3400" dirty="0">
                <a:solidFill>
                  <a:srgbClr val="CC0000"/>
                </a:solidFill>
              </a:rPr>
              <a:t>$600k/year</a:t>
            </a:r>
            <a:r>
              <a:rPr lang="en-US" sz="3400" dirty="0"/>
              <a:t>.</a:t>
            </a:r>
          </a:p>
          <a:p>
            <a:pPr marL="747713" lvl="3" indent="-23812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Salary support for several staff at full or partial time (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Cecire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Griffith, McCauley, Wood,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Zakas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747713" lvl="3" indent="-23812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evaluation</a:t>
            </a:r>
          </a:p>
          <a:p>
            <a:pPr marL="747713" lvl="3" indent="-23812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 for staff &amp; Ad Board</a:t>
            </a:r>
          </a:p>
          <a:p>
            <a:pPr marL="747713" lvl="3" indent="-23812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Computing (primarily to maintain the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QuarkNet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servers)</a:t>
            </a:r>
          </a:p>
          <a:p>
            <a:pPr marL="747713" lvl="3" indent="-23812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small amount of participant support for centers</a:t>
            </a:r>
          </a:p>
          <a:p>
            <a:pPr marL="9525" lvl="2" indent="0">
              <a:buNone/>
            </a:pPr>
            <a:r>
              <a:rPr lang="en-US" sz="3400" dirty="0"/>
              <a:t>CMS is providing </a:t>
            </a:r>
            <a:r>
              <a:rPr lang="en-US" sz="3400" dirty="0">
                <a:solidFill>
                  <a:srgbClr val="CC0000"/>
                </a:solidFill>
              </a:rPr>
              <a:t>$150k/year</a:t>
            </a:r>
            <a:r>
              <a:rPr lang="en-US" sz="3400" dirty="0"/>
              <a:t>.</a:t>
            </a:r>
          </a:p>
          <a:p>
            <a:pPr marL="747713" lvl="3" indent="-284163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375 teachers at centers</a:t>
            </a:r>
          </a:p>
          <a:p>
            <a:pPr marL="9525" lvl="2" indent="0">
              <a:buNone/>
            </a:pPr>
            <a:r>
              <a:rPr lang="en-US" sz="3400" dirty="0"/>
              <a:t>ATLAS is providing </a:t>
            </a:r>
            <a:r>
              <a:rPr lang="en-US" sz="3400" dirty="0">
                <a:solidFill>
                  <a:srgbClr val="CC0000"/>
                </a:solidFill>
              </a:rPr>
              <a:t>$100k/year</a:t>
            </a:r>
            <a:r>
              <a:rPr lang="en-US" sz="3400" dirty="0"/>
              <a:t>.</a:t>
            </a:r>
            <a:r>
              <a:rPr lang="en-US" sz="3400" dirty="0">
                <a:solidFill>
                  <a:srgbClr val="FF0000"/>
                </a:solidFill>
              </a:rPr>
              <a:t> </a:t>
            </a:r>
          </a:p>
          <a:p>
            <a:pPr marL="687388" lvl="3" indent="-23177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25 teachers at centers</a:t>
            </a:r>
          </a:p>
          <a:p>
            <a:pPr marL="687388" lvl="3" indent="-23177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25 teachers, travel for Data Camp</a:t>
            </a:r>
          </a:p>
          <a:p>
            <a:pPr marL="687388" lvl="3" indent="-231775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fellows</a:t>
            </a:r>
          </a:p>
          <a:p>
            <a:pPr marL="9525" lvl="2" indent="0">
              <a:buNone/>
            </a:pPr>
            <a:r>
              <a:rPr lang="en-US" sz="3400" dirty="0" err="1"/>
              <a:t>Fermilab</a:t>
            </a:r>
            <a:endParaRPr lang="en-US" sz="3400" dirty="0"/>
          </a:p>
          <a:p>
            <a:pPr marL="687388" lvl="3" indent="-223838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several staff at partial time (Adams,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Hoppert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Pasero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Peronja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687388" lvl="3" indent="-223838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 for staff</a:t>
            </a:r>
          </a:p>
          <a:p>
            <a:pPr marL="687388" lvl="3" indent="-223838"/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Infrastructure for cosmic ray studies</a:t>
            </a:r>
          </a:p>
          <a:p>
            <a:pPr marL="458788" lvl="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150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 through Year 2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75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Totals without Fermilab Budget</a:t>
            </a:r>
            <a:endParaRPr lang="en-US" dirty="0">
              <a:solidFill>
                <a:srgbClr val="CC0000"/>
              </a:solidFill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Salary &amp; benefits for staff at ND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$490k </a:t>
            </a:r>
            <a:r>
              <a:rPr lang="en-US" sz="2000" dirty="0"/>
              <a:t>spent vs. </a:t>
            </a:r>
            <a:r>
              <a:rPr lang="en-US" sz="2000" dirty="0">
                <a:solidFill>
                  <a:srgbClr val="CC0000"/>
                </a:solidFill>
              </a:rPr>
              <a:t>$500k </a:t>
            </a:r>
            <a:r>
              <a:rPr lang="en-US" sz="2000" dirty="0"/>
              <a:t>budgeted</a:t>
            </a: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Additional salary support, computer services, supplies, etc.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$415k</a:t>
            </a:r>
            <a:r>
              <a:rPr lang="en-US" sz="2000" dirty="0"/>
              <a:t> spent vs. </a:t>
            </a:r>
            <a:r>
              <a:rPr lang="en-US" sz="2000" dirty="0">
                <a:solidFill>
                  <a:srgbClr val="CC0000"/>
                </a:solidFill>
              </a:rPr>
              <a:t>$410k </a:t>
            </a:r>
            <a:r>
              <a:rPr lang="en-US" sz="2000" dirty="0"/>
              <a:t>budgeted</a:t>
            </a: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Travel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$33k </a:t>
            </a:r>
            <a:r>
              <a:rPr lang="en-US" sz="2000" dirty="0"/>
              <a:t>spent vs. </a:t>
            </a:r>
            <a:r>
              <a:rPr lang="en-US" sz="2000" dirty="0">
                <a:solidFill>
                  <a:srgbClr val="CC0000"/>
                </a:solidFill>
              </a:rPr>
              <a:t>$56k</a:t>
            </a:r>
            <a:r>
              <a:rPr lang="en-US" sz="2000" dirty="0"/>
              <a:t> </a:t>
            </a:r>
            <a:r>
              <a:rPr lang="en-US" sz="1800" dirty="0"/>
              <a:t>budgeted</a:t>
            </a:r>
            <a:endParaRPr lang="en-US" sz="2000" dirty="0"/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Center Support, Fellows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$220k</a:t>
            </a:r>
            <a:r>
              <a:rPr lang="en-US" sz="2000" dirty="0"/>
              <a:t> spent vs. </a:t>
            </a:r>
            <a:r>
              <a:rPr lang="en-US" sz="2000" dirty="0">
                <a:solidFill>
                  <a:srgbClr val="CC0000"/>
                </a:solidFill>
              </a:rPr>
              <a:t>$520k</a:t>
            </a:r>
            <a:r>
              <a:rPr lang="en-US" sz="2000" dirty="0"/>
              <a:t> budgeted</a:t>
            </a:r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18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 for Years 3–5 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620"/>
            <a:ext cx="8229600" cy="493122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Years 3</a:t>
            </a:r>
            <a:r>
              <a:rPr lang="en-US" dirty="0"/>
              <a:t>–</a:t>
            </a:r>
            <a:r>
              <a:rPr lang="en-US" sz="3000" dirty="0"/>
              <a:t>5 funding situation looks stable.</a:t>
            </a:r>
            <a:endParaRPr lang="en-US" sz="3000" dirty="0">
              <a:solidFill>
                <a:srgbClr val="CC0000"/>
              </a:solidFill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NSF forwarded funded the program &amp; Year 3 funding is in place.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$2M </a:t>
            </a:r>
            <a:r>
              <a:rPr lang="en-US" sz="2000" dirty="0"/>
              <a:t>of the total </a:t>
            </a:r>
            <a:r>
              <a:rPr lang="en-US" sz="2000" dirty="0">
                <a:solidFill>
                  <a:srgbClr val="CC0000"/>
                </a:solidFill>
              </a:rPr>
              <a:t>$3M </a:t>
            </a:r>
            <a:r>
              <a:rPr lang="en-US" sz="2000" dirty="0"/>
              <a:t>is at ND; no reason to expect any issues with the remainder.</a:t>
            </a: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ATLAS also forward funded the program.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6355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$242k </a:t>
            </a:r>
            <a:r>
              <a:rPr lang="en-US" sz="2000" dirty="0"/>
              <a:t>of total </a:t>
            </a:r>
            <a:r>
              <a:rPr lang="en-US" sz="2000" dirty="0">
                <a:solidFill>
                  <a:srgbClr val="CC0000"/>
                </a:solidFill>
              </a:rPr>
              <a:t>$500k </a:t>
            </a:r>
            <a:r>
              <a:rPr lang="en-US" sz="2000" dirty="0"/>
              <a:t>up front, </a:t>
            </a:r>
            <a:r>
              <a:rPr lang="en-US" sz="2000" dirty="0">
                <a:solidFill>
                  <a:srgbClr val="CC0000"/>
                </a:solidFill>
              </a:rPr>
              <a:t>$100k </a:t>
            </a:r>
            <a:r>
              <a:rPr lang="en-US" sz="2000" dirty="0"/>
              <a:t>on the way, </a:t>
            </a:r>
            <a:r>
              <a:rPr lang="en-US" sz="2000" dirty="0">
                <a:solidFill>
                  <a:srgbClr val="CC0000"/>
                </a:solidFill>
              </a:rPr>
              <a:t>$158k </a:t>
            </a:r>
            <a:r>
              <a:rPr lang="en-US" sz="2000" dirty="0"/>
              <a:t>committed in new budget</a:t>
            </a:r>
          </a:p>
          <a:p>
            <a:pPr marL="407987" indent="0" algn="l">
              <a:buClr>
                <a:srgbClr val="CC0033"/>
              </a:buClr>
            </a:pPr>
            <a:r>
              <a:rPr lang="en-US" sz="2000" dirty="0"/>
              <a:t>Developing new five</a:t>
            </a:r>
            <a:r>
              <a:rPr lang="en-US" sz="2100" dirty="0"/>
              <a:t>-</a:t>
            </a:r>
            <a:r>
              <a:rPr lang="en-US" sz="2000" dirty="0"/>
              <a:t>year operations budget; putting </a:t>
            </a:r>
            <a:r>
              <a:rPr lang="en-US" sz="2000" dirty="0">
                <a:solidFill>
                  <a:srgbClr val="CC0000"/>
                </a:solidFill>
              </a:rPr>
              <a:t>$100k </a:t>
            </a:r>
            <a:r>
              <a:rPr lang="en-US" sz="2000" dirty="0"/>
              <a:t>per year in for </a:t>
            </a:r>
            <a:r>
              <a:rPr lang="en-US" sz="2000" dirty="0" err="1"/>
              <a:t>QuarkNet</a:t>
            </a:r>
            <a:r>
              <a:rPr lang="en-US" sz="2000" dirty="0"/>
              <a:t> in anticipation of a renewal in three years</a:t>
            </a: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CMS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$300k </a:t>
            </a:r>
            <a:r>
              <a:rPr lang="en-US" sz="2000" dirty="0"/>
              <a:t>of the total </a:t>
            </a:r>
            <a:r>
              <a:rPr lang="en-US" sz="2000" dirty="0">
                <a:solidFill>
                  <a:srgbClr val="CC0000"/>
                </a:solidFill>
              </a:rPr>
              <a:t>$750k </a:t>
            </a:r>
            <a:r>
              <a:rPr lang="en-US" sz="2000" dirty="0"/>
              <a:t>is at ND; Year 3 funds in early 2021; commitment for final two years</a:t>
            </a:r>
          </a:p>
          <a:p>
            <a:pPr marL="917575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709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Comments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620"/>
            <a:ext cx="8229600" cy="4931228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Two interesting &amp; challenging years in the books</a:t>
            </a:r>
            <a:endParaRPr lang="en-US" sz="2600" dirty="0">
              <a:solidFill>
                <a:srgbClr val="CC0000"/>
              </a:solidFill>
            </a:endParaRP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Spending on people has tracked the budget. We have been able to support our team full-time, even in the face of the COVID-19 pandemic.</a:t>
            </a: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Staff and fellows have been active and creative, adjusting to the situation; more on this later in the meeting</a:t>
            </a:r>
            <a:endParaRPr lang="en-US" sz="2000" dirty="0"/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Spending on centers is well under budget.</a:t>
            </a:r>
            <a:endParaRPr lang="en-US" sz="2400" dirty="0">
              <a:solidFill>
                <a:srgbClr val="CC0000"/>
              </a:solidFill>
            </a:endParaRP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We were cautious in Year 1 adapting to our new budget.</a:t>
            </a:r>
          </a:p>
          <a:p>
            <a:pPr marL="463550" indent="-452438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COVID-19 in Year 2</a:t>
            </a:r>
          </a:p>
          <a:p>
            <a:pPr marL="0" indent="0" algn="l">
              <a:buClr>
                <a:srgbClr val="CC0033"/>
              </a:buClr>
            </a:pPr>
            <a:r>
              <a:rPr lang="en-US" sz="2400" dirty="0"/>
              <a:t>We are well-positioned to provide an active, robust program for the next three years.</a:t>
            </a:r>
            <a:endParaRPr lang="en-US" sz="2400" dirty="0">
              <a:solidFill>
                <a:srgbClr val="CC0000"/>
              </a:solidFill>
            </a:endParaRPr>
          </a:p>
          <a:p>
            <a:pPr marL="917575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461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94882E2A-933B-8E48-ADCE-6998E1779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2413" y="593725"/>
            <a:ext cx="5894387" cy="674688"/>
          </a:xfrm>
          <a:ln/>
        </p:spPr>
        <p:txBody>
          <a:bodyPr/>
          <a:lstStyle/>
          <a:p>
            <a:pPr algn="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altLang="en-US" sz="3200" b="1">
                <a:solidFill>
                  <a:srgbClr val="000099"/>
                </a:solidFill>
                <a:latin typeface="Arial" panose="020B0604020202020204" pitchFamily="34" charset="0"/>
              </a:rPr>
              <a:t>IT Infrastructure</a:t>
            </a:r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CAA941D8-4E6E-D942-A14F-799CC9370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9pPr>
          </a:lstStyle>
          <a:p>
            <a:pPr marL="12700" indent="-11113" algn="ctr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b="1" dirty="0">
                <a:solidFill>
                  <a:srgbClr val="000099"/>
                </a:solidFill>
              </a:rPr>
              <a:t>New Servers</a:t>
            </a:r>
          </a:p>
          <a:p>
            <a:pPr marL="12700" indent="-11113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400" b="1" dirty="0">
                <a:solidFill>
                  <a:srgbClr val="000099"/>
                </a:solidFill>
              </a:rPr>
              <a:t>IT services transitioning to new physical servers:</a:t>
            </a:r>
          </a:p>
          <a:p>
            <a:pPr marL="520700" indent="-519113" hangingPunct="1">
              <a:lnSpc>
                <a:spcPct val="100000"/>
              </a:lnSpc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99"/>
                </a:solidFill>
              </a:rPr>
              <a:t>Purchased through ND Physics</a:t>
            </a:r>
          </a:p>
          <a:p>
            <a:pPr marL="520700" indent="-519113" hangingPunct="1">
              <a:lnSpc>
                <a:spcPct val="100000"/>
              </a:lnSpc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99"/>
                </a:solidFill>
              </a:rPr>
              <a:t>Transfer ongoing: physics data, wiki done</a:t>
            </a:r>
          </a:p>
          <a:p>
            <a:pPr marL="520700" indent="-519113" hangingPunct="1">
              <a:lnSpc>
                <a:spcPct val="100000"/>
              </a:lnSpc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99"/>
                </a:solidFill>
              </a:rPr>
              <a:t>Housed at ND Center for Research Computing</a:t>
            </a:r>
          </a:p>
          <a:p>
            <a:pPr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</a:pPr>
            <a:endParaRPr lang="en-US" altLang="en-US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5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F0B4CED-3F12-EF43-8FB7-E9C2DE281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2413" y="593725"/>
            <a:ext cx="5894387" cy="674688"/>
          </a:xfrm>
          <a:ln/>
        </p:spPr>
        <p:txBody>
          <a:bodyPr/>
          <a:lstStyle/>
          <a:p>
            <a:pPr algn="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altLang="en-US" sz="3200" b="1">
                <a:solidFill>
                  <a:srgbClr val="000099"/>
                </a:solidFill>
                <a:latin typeface="Arial" panose="020B0604020202020204" pitchFamily="34" charset="0"/>
              </a:rPr>
              <a:t>IT Infrastructure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7466A2F7-5F0B-454B-8D02-4E19A3AFF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5pPr>
            <a:lvl6pPr marL="25146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6pPr>
            <a:lvl7pPr marL="29718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7pPr>
            <a:lvl8pPr marL="34290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8pPr>
            <a:lvl9pPr marL="3886200" indent="-228600" defTabSz="45720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27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 Regular" charset="0"/>
                <a:cs typeface="Noto Sans CJK SC Regular" charset="0"/>
              </a:defRPr>
            </a:lvl9pPr>
          </a:lstStyle>
          <a:p>
            <a:pPr marL="12700" indent="-11113" algn="ctr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800" b="1" dirty="0" err="1">
                <a:solidFill>
                  <a:srgbClr val="000099"/>
                </a:solidFill>
              </a:rPr>
              <a:t>quarknet.org</a:t>
            </a:r>
            <a:endParaRPr lang="en-US" altLang="en-US" sz="2800" b="1" dirty="0">
              <a:solidFill>
                <a:srgbClr val="000099"/>
              </a:solidFill>
            </a:endParaRPr>
          </a:p>
          <a:p>
            <a:pPr marL="12700" indent="-11113" hangingPunct="1">
              <a:lnSpc>
                <a:spcPct val="100000"/>
              </a:lnSpc>
              <a:spcAft>
                <a:spcPts val="1200"/>
              </a:spcAft>
            </a:pPr>
            <a:r>
              <a:rPr lang="en-US" altLang="en-US" sz="2400" b="1" dirty="0">
                <a:solidFill>
                  <a:srgbClr val="000099"/>
                </a:solidFill>
              </a:rPr>
              <a:t>Primary </a:t>
            </a:r>
            <a:r>
              <a:rPr lang="en-US" altLang="en-US" sz="2400" b="1" dirty="0" err="1">
                <a:solidFill>
                  <a:srgbClr val="000099"/>
                </a:solidFill>
              </a:rPr>
              <a:t>QuarkNet</a:t>
            </a:r>
            <a:r>
              <a:rPr lang="en-US" altLang="en-US" sz="2400" b="1" dirty="0">
                <a:solidFill>
                  <a:srgbClr val="000099"/>
                </a:solidFill>
              </a:rPr>
              <a:t> website (currently Drupal 7):</a:t>
            </a:r>
          </a:p>
          <a:p>
            <a:pPr marL="520700" indent="-519113" hangingPunct="1">
              <a:lnSpc>
                <a:spcPct val="100000"/>
              </a:lnSpc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99"/>
                </a:solidFill>
              </a:rPr>
              <a:t>User data stored in spreadsheet uploaded to site database</a:t>
            </a:r>
          </a:p>
          <a:p>
            <a:pPr marL="520700" indent="-519113" hangingPunct="1">
              <a:lnSpc>
                <a:spcPct val="100000"/>
              </a:lnSpc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99"/>
                </a:solidFill>
              </a:rPr>
              <a:t>Some cleaning tasks remain.</a:t>
            </a:r>
          </a:p>
          <a:p>
            <a:pPr marL="520700" indent="-519113" hangingPunct="1">
              <a:lnSpc>
                <a:spcPct val="100000"/>
              </a:lnSpc>
              <a:spcAft>
                <a:spcPts val="12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99"/>
                </a:solidFill>
              </a:rPr>
              <a:t>Upgrade to Drupal 9 planned for near future</a:t>
            </a:r>
          </a:p>
          <a:p>
            <a:pPr hangingPunct="1">
              <a:lnSpc>
                <a:spcPct val="100000"/>
              </a:lnSpc>
              <a:spcAft>
                <a:spcPts val="1200"/>
              </a:spcAft>
              <a:buClrTx/>
              <a:buSzTx/>
              <a:buFontTx/>
              <a:buNone/>
            </a:pPr>
            <a:endParaRPr lang="en-US" altLang="en-US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05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470</Words>
  <Application>Microsoft Macintosh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QuarkNet Funding</vt:lpstr>
      <vt:lpstr>Spending through Year 2 </vt:lpstr>
      <vt:lpstr>Outlook for Years 3–5  </vt:lpstr>
      <vt:lpstr>Summary &amp; Comments </vt:lpstr>
      <vt:lpstr>IT Infrastructure</vt:lpstr>
      <vt:lpstr>IT Infrastructure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LaMargo A Gill</cp:lastModifiedBy>
  <cp:revision>88</cp:revision>
  <dcterms:created xsi:type="dcterms:W3CDTF">2012-03-16T12:43:17Z</dcterms:created>
  <dcterms:modified xsi:type="dcterms:W3CDTF">2020-10-26T18:48:11Z</dcterms:modified>
</cp:coreProperties>
</file>