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26" r:id="rId2"/>
    <p:sldId id="390" r:id="rId3"/>
    <p:sldId id="393" r:id="rId4"/>
    <p:sldId id="389" r:id="rId5"/>
    <p:sldId id="351" r:id="rId6"/>
    <p:sldId id="387" r:id="rId7"/>
    <p:sldId id="384" r:id="rId8"/>
    <p:sldId id="364" r:id="rId9"/>
    <p:sldId id="345" r:id="rId10"/>
    <p:sldId id="270" r:id="rId11"/>
    <p:sldId id="392" r:id="rId12"/>
    <p:sldId id="3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85803"/>
  </p:normalViewPr>
  <p:slideViewPr>
    <p:cSldViewPr snapToGrid="0" snapToObjects="1">
      <p:cViewPr varScale="1">
        <p:scale>
          <a:sx n="75" d="100"/>
          <a:sy n="75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24656-59EC-1E44-A2CE-427D893898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B5DC6-5AD3-A34C-A7AB-1CEA4976C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>
              <a:ea typeface="ＭＳ Ｐゴシック" charset="-128"/>
            </a:endParaRPr>
          </a:p>
        </p:txBody>
      </p:sp>
      <p:sp>
        <p:nvSpPr>
          <p:cNvPr id="118787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84C1CC-91F8-2A4D-A47A-EA7F1A84CC04}" type="slidenum">
              <a:rPr lang="de-DE" altLang="de-DE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5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0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3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5FEAD-3B1A-8A45-B2E6-4BBC8AF761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FEBF-496D-1D49-9C03-DD4223264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840212/page/18006-definitions" TargetMode="External"/><Relationship Id="rId3" Type="http://schemas.openxmlformats.org/officeDocument/2006/relationships/hyperlink" Target="https://drive.google.com/drive/folders/1jRnLf49N_yRoOGg8V8vwq3DIpnetWdF0?usp=sharing" TargetMode="External"/><Relationship Id="rId7" Type="http://schemas.openxmlformats.org/officeDocument/2006/relationships/hyperlink" Target="https://drive.google.com/file/d/1jyCzJFfS7I_-0e45ZEcyb4fnXTaRJmpK/view?usp=sharing" TargetMode="External"/><Relationship Id="rId2" Type="http://schemas.openxmlformats.org/officeDocument/2006/relationships/hyperlink" Target="https://indico.cern.ch/event/840212/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event/840212/page/17991-workflow" TargetMode="External"/><Relationship Id="rId5" Type="http://schemas.openxmlformats.org/officeDocument/2006/relationships/hyperlink" Target="https://drive.google.com/file/d/1BdkjN63StX-1kFEqR_FgTgj_pgZ2-PhL/view?usp=sharing" TargetMode="External"/><Relationship Id="rId4" Type="http://schemas.openxmlformats.org/officeDocument/2006/relationships/hyperlink" Target="https://drive.google.com/file/d/1vT9tQ9ft1C7AwUSbU18pftC9H-ep4BPC/vie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840212/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1013219/" TargetMode="External"/><Relationship Id="rId13" Type="http://schemas.openxmlformats.org/officeDocument/2006/relationships/hyperlink" Target="https://indico.cern.ch/event/1017203/" TargetMode="External"/><Relationship Id="rId18" Type="http://schemas.openxmlformats.org/officeDocument/2006/relationships/hyperlink" Target="https://indico.cern.ch/event/1016182/" TargetMode="External"/><Relationship Id="rId26" Type="http://schemas.openxmlformats.org/officeDocument/2006/relationships/hyperlink" Target="https://indico.cern.ch/event/1017752/" TargetMode="External"/><Relationship Id="rId3" Type="http://schemas.openxmlformats.org/officeDocument/2006/relationships/hyperlink" Target="https://indico.cern.ch/event/1013218/" TargetMode="External"/><Relationship Id="rId21" Type="http://schemas.openxmlformats.org/officeDocument/2006/relationships/hyperlink" Target="https://indico.cern.ch/event/999560/" TargetMode="External"/><Relationship Id="rId7" Type="http://schemas.openxmlformats.org/officeDocument/2006/relationships/hyperlink" Target="https://indico.cern.ch/event/1008495/" TargetMode="External"/><Relationship Id="rId12" Type="http://schemas.openxmlformats.org/officeDocument/2006/relationships/hyperlink" Target="https://indico.cern.ch/event/1017427/" TargetMode="External"/><Relationship Id="rId17" Type="http://schemas.openxmlformats.org/officeDocument/2006/relationships/hyperlink" Target="https://indico.cern.ch/event/999417/" TargetMode="External"/><Relationship Id="rId25" Type="http://schemas.openxmlformats.org/officeDocument/2006/relationships/hyperlink" Target="https://indico.cern.ch/event/1017751/" TargetMode="External"/><Relationship Id="rId2" Type="http://schemas.openxmlformats.org/officeDocument/2006/relationships/hyperlink" Target="https://indico.cern.ch/event/1013213/" TargetMode="External"/><Relationship Id="rId16" Type="http://schemas.openxmlformats.org/officeDocument/2006/relationships/hyperlink" Target="https://indico.cern.ch/event/1017230/" TargetMode="External"/><Relationship Id="rId20" Type="http://schemas.openxmlformats.org/officeDocument/2006/relationships/hyperlink" Target="https://indico.cern.ch/event/999420/" TargetMode="External"/><Relationship Id="rId29" Type="http://schemas.openxmlformats.org/officeDocument/2006/relationships/hyperlink" Target="https://indico.cern.ch/event/101322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cern.ch/event/1013217/" TargetMode="External"/><Relationship Id="rId11" Type="http://schemas.openxmlformats.org/officeDocument/2006/relationships/hyperlink" Target="https://indico.cern.ch/event/1016301/" TargetMode="External"/><Relationship Id="rId24" Type="http://schemas.openxmlformats.org/officeDocument/2006/relationships/hyperlink" Target="https://indico.cern.ch/event/1017750/" TargetMode="External"/><Relationship Id="rId5" Type="http://schemas.openxmlformats.org/officeDocument/2006/relationships/hyperlink" Target="https://indico.cern.ch/event/1002980/" TargetMode="External"/><Relationship Id="rId15" Type="http://schemas.openxmlformats.org/officeDocument/2006/relationships/hyperlink" Target="https://indico.cern.ch/event/1017228/" TargetMode="External"/><Relationship Id="rId23" Type="http://schemas.openxmlformats.org/officeDocument/2006/relationships/hyperlink" Target="https://indico.cern.ch/event/1017747/" TargetMode="External"/><Relationship Id="rId28" Type="http://schemas.openxmlformats.org/officeDocument/2006/relationships/hyperlink" Target="https://indico.cern.ch/event/1013225/" TargetMode="External"/><Relationship Id="rId10" Type="http://schemas.openxmlformats.org/officeDocument/2006/relationships/hyperlink" Target="https://indico.cern.ch/event/1016282/" TargetMode="External"/><Relationship Id="rId19" Type="http://schemas.openxmlformats.org/officeDocument/2006/relationships/hyperlink" Target="https://indico.cern.ch/event/999419/" TargetMode="External"/><Relationship Id="rId31" Type="http://schemas.openxmlformats.org/officeDocument/2006/relationships/image" Target="../media/image3.jpeg"/><Relationship Id="rId4" Type="http://schemas.openxmlformats.org/officeDocument/2006/relationships/hyperlink" Target="https://indico.cern.ch/event/1013220/" TargetMode="External"/><Relationship Id="rId9" Type="http://schemas.openxmlformats.org/officeDocument/2006/relationships/hyperlink" Target="https://indico.cern.ch/event/1016281/" TargetMode="External"/><Relationship Id="rId14" Type="http://schemas.openxmlformats.org/officeDocument/2006/relationships/hyperlink" Target="https://indico.cern.ch/event/1017224/" TargetMode="External"/><Relationship Id="rId22" Type="http://schemas.openxmlformats.org/officeDocument/2006/relationships/hyperlink" Target="https://indico.cern.ch/event/1017746/" TargetMode="External"/><Relationship Id="rId27" Type="http://schemas.openxmlformats.org/officeDocument/2006/relationships/hyperlink" Target="https://indico.cern.ch/event/1013222/" TargetMode="External"/><Relationship Id="rId3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atrad.org)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ysicsmasterclasses.org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MC-Logo-RGB">
            <a:extLst>
              <a:ext uri="{FF2B5EF4-FFF2-40B4-BE49-F238E27FC236}">
                <a16:creationId xmlns:a16="http://schemas.microsoft.com/office/drawing/2014/main" id="{25F1ACF8-5079-1E40-BDB0-65F1B131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136" y="5597822"/>
            <a:ext cx="3134184" cy="125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D1468FA-B05F-8C4D-A711-FF3A9159011D}"/>
              </a:ext>
            </a:extLst>
          </p:cNvPr>
          <p:cNvSpPr txBox="1">
            <a:spLocks/>
          </p:cNvSpPr>
          <p:nvPr/>
        </p:nvSpPr>
        <p:spPr bwMode="auto">
          <a:xfrm>
            <a:off x="2128130" y="114243"/>
            <a:ext cx="8064500" cy="69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3600" b="1" dirty="0" err="1">
                <a:solidFill>
                  <a:srgbClr val="0000FF"/>
                </a:solidFill>
              </a:rPr>
              <a:t>Particle</a:t>
            </a:r>
            <a:r>
              <a:rPr lang="de-DE" altLang="en-US" sz="3600" b="1" dirty="0">
                <a:solidFill>
                  <a:srgbClr val="0000FF"/>
                </a:solidFill>
              </a:rPr>
              <a:t> </a:t>
            </a:r>
            <a:r>
              <a:rPr lang="de-DE" altLang="en-US" sz="3600" b="1" dirty="0" err="1">
                <a:solidFill>
                  <a:srgbClr val="0000FF"/>
                </a:solidFill>
              </a:rPr>
              <a:t>Therapy</a:t>
            </a:r>
            <a:r>
              <a:rPr lang="de-DE" altLang="en-US" sz="3600" b="1" dirty="0">
                <a:solidFill>
                  <a:srgbClr val="0000FF"/>
                </a:solidFill>
              </a:rPr>
              <a:t> </a:t>
            </a:r>
            <a:r>
              <a:rPr lang="de-DE" altLang="en-US" sz="3600" b="1" dirty="0" err="1" smtClean="0">
                <a:solidFill>
                  <a:srgbClr val="0000FF"/>
                </a:solidFill>
              </a:rPr>
              <a:t>MasterClass</a:t>
            </a:r>
            <a:endParaRPr lang="de-DE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CCCE61DC-AEE3-C74B-8917-69D2A5E5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7" y="844653"/>
            <a:ext cx="9367416" cy="3104629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78102989-62B2-8C4D-B9FA-41C310F31ACC}"/>
              </a:ext>
            </a:extLst>
          </p:cNvPr>
          <p:cNvSpPr txBox="1">
            <a:spLocks noChangeArrowheads="1"/>
          </p:cNvSpPr>
          <p:nvPr/>
        </p:nvSpPr>
        <p:spPr>
          <a:xfrm>
            <a:off x="1615440" y="5542797"/>
            <a:ext cx="9159240" cy="40322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defTabSz="457189" eaLnBrk="1" hangingPunct="1">
              <a:lnSpc>
                <a:spcPct val="110000"/>
              </a:lnSpc>
              <a:buNone/>
              <a:defRPr/>
            </a:pPr>
            <a:r>
              <a:rPr lang="en-US" altLang="en-US" sz="2800" b="1" dirty="0" smtClean="0">
                <a:solidFill>
                  <a:srgbClr val="0000FF"/>
                </a:solidFill>
              </a:rPr>
              <a:t>Aris Mamaras (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AUTh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/CERN) and Yiota Foka</a:t>
            </a:r>
            <a:r>
              <a:rPr lang="el-GR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(GSI/CERN</a:t>
            </a:r>
            <a:r>
              <a:rPr lang="en-US" altLang="en-US" sz="2800" b="1" dirty="0">
                <a:solidFill>
                  <a:srgbClr val="0000FF"/>
                </a:solidFill>
              </a:rPr>
              <a:t>)</a:t>
            </a:r>
            <a:endParaRPr lang="de-DE" altLang="de-DE" sz="2800" b="1" dirty="0"/>
          </a:p>
        </p:txBody>
      </p:sp>
      <p:pic>
        <p:nvPicPr>
          <p:cNvPr id="13" name="Picture 8" descr="IPPOG_Logo_coloured">
            <a:extLst>
              <a:ext uri="{FF2B5EF4-FFF2-40B4-BE49-F238E27FC236}">
                <a16:creationId xmlns:a16="http://schemas.microsoft.com/office/drawing/2014/main" id="{55C59A2B-03D3-1148-98FD-5980E82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70" y="5546604"/>
            <a:ext cx="1285460" cy="12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84" y="4073956"/>
            <a:ext cx="9326980" cy="13991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1655" y="6033276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o</a:t>
            </a:r>
            <a:r>
              <a:rPr lang="en-US" altLang="en-US" b="1" dirty="0" smtClean="0">
                <a:solidFill>
                  <a:srgbClr val="0000FF"/>
                </a:solidFill>
              </a:rPr>
              <a:t>n behalf of</a:t>
            </a:r>
            <a:endParaRPr lang="de-DE" altLang="en-US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en-US" b="1" dirty="0">
                <a:solidFill>
                  <a:srgbClr val="0000FF"/>
                </a:solidFill>
              </a:rPr>
              <a:t>IPPOG </a:t>
            </a:r>
            <a:r>
              <a:rPr lang="en-US" altLang="en-US" b="1" dirty="0" smtClean="0">
                <a:solidFill>
                  <a:srgbClr val="0000FF"/>
                </a:solidFill>
              </a:rPr>
              <a:t>and</a:t>
            </a:r>
            <a:r>
              <a:rPr lang="el-GR" altLang="en-US" b="1" dirty="0" smtClean="0">
                <a:solidFill>
                  <a:srgbClr val="0000FF"/>
                </a:solidFill>
              </a:rPr>
              <a:t> </a:t>
            </a:r>
            <a:r>
              <a:rPr lang="de-DE" altLang="en-US" b="1" dirty="0" smtClean="0">
                <a:solidFill>
                  <a:srgbClr val="0000FF"/>
                </a:solidFill>
              </a:rPr>
              <a:t>IMC </a:t>
            </a:r>
            <a:r>
              <a:rPr lang="de-DE" altLang="en-US" b="1" dirty="0" err="1">
                <a:solidFill>
                  <a:srgbClr val="0000FF"/>
                </a:solidFill>
              </a:rPr>
              <a:t>Steering</a:t>
            </a:r>
            <a:r>
              <a:rPr lang="de-DE" altLang="en-US" b="1" dirty="0">
                <a:solidFill>
                  <a:srgbClr val="0000FF"/>
                </a:solidFill>
              </a:rPr>
              <a:t> Group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711658" y="3312880"/>
            <a:ext cx="6644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chemeClr val="bg1"/>
                </a:solidFill>
                <a:latin typeface="Calibri" charset="0"/>
              </a:rPr>
              <a:t>https://indico.cern.ch/event/840212/</a:t>
            </a:r>
            <a:endParaRPr lang="en-US" alt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11" y="863601"/>
            <a:ext cx="10542689" cy="599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8871214" y="965462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88-430 MeV/u carbon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50-221 MeV/u protons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887311" y="880797"/>
            <a:ext cx="19669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Pb-Pb</a:t>
            </a:r>
            <a:r>
              <a:rPr lang="el-GR" altLang="en-US" sz="1800" dirty="0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 </a:t>
            </a:r>
            <a:r>
              <a:rPr lang="el-GR" altLang="en-US" sz="1800" dirty="0" err="1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at</a:t>
            </a:r>
            <a:r>
              <a:rPr lang="el-GR" altLang="en-US" sz="1800" dirty="0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 5.5 </a:t>
            </a:r>
            <a:r>
              <a:rPr lang="el-GR" altLang="en-US" sz="1800" dirty="0" err="1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TeV</a:t>
            </a:r>
            <a:endParaRPr lang="en-US" altLang="en-US" sz="1800" dirty="0">
              <a:solidFill>
                <a:srgbClr val="C00000"/>
              </a:solidFill>
              <a:ea typeface="ヒラギノ角ゴ Pro W3" charset="-128"/>
              <a:cs typeface="ヒラギノ角ゴ Pro W3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 err="1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pp</a:t>
            </a:r>
            <a:r>
              <a:rPr lang="el-GR" altLang="en-US" sz="1800" dirty="0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 </a:t>
            </a:r>
            <a:r>
              <a:rPr lang="el-GR" altLang="en-US" sz="1800" dirty="0" err="1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at</a:t>
            </a:r>
            <a:r>
              <a:rPr lang="el-GR" altLang="en-US" sz="1800" dirty="0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 14 </a:t>
            </a:r>
            <a:r>
              <a:rPr lang="el-GR" altLang="en-US" sz="1800" dirty="0" err="1">
                <a:solidFill>
                  <a:srgbClr val="C00000"/>
                </a:solidFill>
                <a:ea typeface="ヒラギノ角ゴ Pro W3" charset="-128"/>
                <a:cs typeface="ヒラギノ角ゴ Pro W3" charset="-128"/>
              </a:rPr>
              <a:t>TeV</a:t>
            </a:r>
            <a:endParaRPr lang="el-GR" altLang="en-US" sz="1800" dirty="0">
              <a:solidFill>
                <a:srgbClr val="C00000"/>
              </a:solidFill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 descr="IPPOG_Logo_coloured">
            <a:extLst>
              <a:ext uri="{FF2B5EF4-FFF2-40B4-BE49-F238E27FC236}">
                <a16:creationId xmlns:a16="http://schemas.microsoft.com/office/drawing/2014/main" id="{55C59A2B-03D3-1148-98FD-5980E82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" y="44451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1280161" y="207157"/>
            <a:ext cx="9951720" cy="5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00FF"/>
                </a:solidFill>
              </a:rPr>
              <a:t>Heavy-ion research and </a:t>
            </a:r>
            <a:r>
              <a:rPr lang="en-US" altLang="en-US" sz="3600" b="1" smtClean="0">
                <a:solidFill>
                  <a:srgbClr val="0000FF"/>
                </a:solidFill>
              </a:rPr>
              <a:t>heavy-ion therapy</a:t>
            </a:r>
            <a:endParaRPr lang="de-DE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794"/>
            <a:ext cx="11353801" cy="85344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Links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57646"/>
            <a:ext cx="12192000" cy="61003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 smtClean="0"/>
              <a:t>Useful information about the PTMC, in a variety of languages, can be found through the web page and the Google Drive links, provided below:</a:t>
            </a:r>
          </a:p>
          <a:p>
            <a:pPr marL="457200" lvl="1" indent="0" algn="just">
              <a:buNone/>
            </a:pPr>
            <a:endParaRPr lang="en-US" sz="1600" b="1" dirty="0" smtClean="0"/>
          </a:p>
          <a:p>
            <a:pPr marL="457200" lvl="1" indent="0" algn="just">
              <a:buNone/>
            </a:pPr>
            <a:r>
              <a:rPr lang="en-US" sz="1600" b="1" dirty="0" smtClean="0"/>
              <a:t>PTMC </a:t>
            </a:r>
            <a:r>
              <a:rPr lang="en-US" sz="1600" b="1" dirty="0" err="1" smtClean="0"/>
              <a:t>Indico</a:t>
            </a:r>
            <a:r>
              <a:rPr lang="en-US" sz="1600" b="1" dirty="0" smtClean="0"/>
              <a:t> </a:t>
            </a:r>
            <a:r>
              <a:rPr lang="en-US" sz="1600" b="1" dirty="0"/>
              <a:t>page</a:t>
            </a:r>
            <a:r>
              <a:rPr lang="en-US" sz="1600" dirty="0"/>
              <a:t>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indico.cern.ch/event/840212/overview</a:t>
            </a:r>
            <a:endParaRPr lang="en-US" sz="1600" dirty="0" smtClean="0"/>
          </a:p>
          <a:p>
            <a:pPr marL="457200" lvl="1" indent="0" algn="just">
              <a:buNone/>
            </a:pPr>
            <a:r>
              <a:rPr lang="en-US" sz="1600" b="1" dirty="0" smtClean="0"/>
              <a:t>Google Drive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drive.google.com/drive/folders/1jRnLf49N_yRoOGg8V8vwq3DIpnetWdF0?usp=sharing</a:t>
            </a:r>
            <a:endParaRPr lang="en-US" sz="1600" dirty="0" smtClean="0"/>
          </a:p>
          <a:p>
            <a:pPr marL="0" indent="0"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Material for </a:t>
            </a:r>
            <a:r>
              <a:rPr lang="en-US" sz="1800" dirty="0"/>
              <a:t>the </a:t>
            </a:r>
            <a:r>
              <a:rPr lang="en-US" sz="1800" dirty="0" err="1" smtClean="0"/>
              <a:t>matRad</a:t>
            </a:r>
            <a:r>
              <a:rPr lang="en-US" sz="1800" dirty="0" smtClean="0"/>
              <a:t> installation and some important steps can be accessed through the word document in the link below, together with a video describing the procedure:</a:t>
            </a:r>
          </a:p>
          <a:p>
            <a:pPr algn="just"/>
            <a:endParaRPr lang="en-US" sz="1800" dirty="0" smtClean="0"/>
          </a:p>
          <a:p>
            <a:pPr marL="457200" lvl="1" indent="0" algn="just">
              <a:buNone/>
            </a:pPr>
            <a:r>
              <a:rPr lang="en-US" sz="1600" b="1" dirty="0" smtClean="0"/>
              <a:t>Installation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drive.google.com/file/d/1vT9tQ9ft1C7AwUSbU18pftC9H-ep4BPC/view</a:t>
            </a:r>
            <a:endParaRPr lang="en-US" sz="1600" dirty="0" smtClean="0"/>
          </a:p>
          <a:p>
            <a:pPr marL="457200" lvl="1" indent="0" algn="just">
              <a:buNone/>
            </a:pPr>
            <a:r>
              <a:rPr lang="en-US" sz="1600" b="1" dirty="0"/>
              <a:t>Video: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drive.google.com/file/d/1BdkjN63StX-1kFEqR_FgTgj_pgZ2-PhL/view?usp=sharing</a:t>
            </a:r>
            <a:endParaRPr lang="en-US" sz="1600" dirty="0" smtClean="0"/>
          </a:p>
          <a:p>
            <a:pPr marL="457200" lvl="1" indent="0" algn="just">
              <a:buNone/>
            </a:pPr>
            <a:endParaRPr lang="en-US" sz="1600" dirty="0" smtClean="0"/>
          </a:p>
          <a:p>
            <a:pPr algn="just"/>
            <a:r>
              <a:rPr lang="en-US" sz="1800" dirty="0" smtClean="0"/>
              <a:t>Additional instructions for the use of </a:t>
            </a:r>
            <a:r>
              <a:rPr lang="en-US" sz="1800" dirty="0" err="1" smtClean="0"/>
              <a:t>matRad</a:t>
            </a:r>
            <a:r>
              <a:rPr lang="en-US" sz="1800" dirty="0" smtClean="0"/>
              <a:t> are provided through the workflow, which is available in many languages through the PTMC </a:t>
            </a:r>
            <a:r>
              <a:rPr lang="en-US" sz="1800" dirty="0" err="1" smtClean="0"/>
              <a:t>indico</a:t>
            </a:r>
            <a:r>
              <a:rPr lang="en-US" sz="1800" dirty="0" smtClean="0"/>
              <a:t> page link and a video describing a simulation of the software is provided as well:</a:t>
            </a:r>
          </a:p>
          <a:p>
            <a:pPr marL="0" indent="0" algn="just">
              <a:buNone/>
            </a:pPr>
            <a:r>
              <a:rPr lang="en-US" sz="1800" dirty="0"/>
              <a:t> </a:t>
            </a:r>
            <a:endParaRPr lang="en-US" sz="1800" dirty="0" smtClean="0"/>
          </a:p>
          <a:p>
            <a:pPr marL="457200" lvl="1" indent="0" algn="just">
              <a:buNone/>
            </a:pPr>
            <a:r>
              <a:rPr lang="en-US" sz="1600" b="1" dirty="0" smtClean="0"/>
              <a:t>Workflow</a:t>
            </a:r>
            <a:r>
              <a:rPr lang="en-US" sz="1600" dirty="0"/>
              <a:t>: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indico.cern.ch/event/840212/page/17991-workflow</a:t>
            </a:r>
            <a:endParaRPr lang="en-US" sz="1600" dirty="0"/>
          </a:p>
          <a:p>
            <a:pPr marL="457200" lvl="1" indent="0" algn="just">
              <a:buNone/>
            </a:pPr>
            <a:r>
              <a:rPr lang="en-US" sz="1600" b="1" dirty="0" smtClean="0"/>
              <a:t>Video</a:t>
            </a:r>
            <a:r>
              <a:rPr lang="en-US" sz="1600" b="1" dirty="0"/>
              <a:t>: </a:t>
            </a:r>
            <a:r>
              <a:rPr lang="en-US" sz="1600" dirty="0">
                <a:hlinkClick r:id="rId7"/>
              </a:rPr>
              <a:t>https://drive.google.com/file/d/1jyCzJFfS7I_-</a:t>
            </a:r>
            <a:r>
              <a:rPr lang="en-US" sz="1600" dirty="0" smtClean="0">
                <a:hlinkClick r:id="rId7"/>
              </a:rPr>
              <a:t>0e45ZEcyb4fnXTaRJmpK/view?usp=sharing</a:t>
            </a:r>
            <a:endParaRPr lang="en-US" sz="1600" dirty="0" smtClean="0"/>
          </a:p>
          <a:p>
            <a:pPr marL="457200" lvl="1" indent="0" algn="just">
              <a:buNone/>
            </a:pPr>
            <a:endParaRPr lang="en-US" sz="1600" dirty="0"/>
          </a:p>
          <a:p>
            <a:pPr algn="just"/>
            <a:r>
              <a:rPr lang="en-US" sz="1800" dirty="0" smtClean="0"/>
              <a:t>Units </a:t>
            </a:r>
            <a:r>
              <a:rPr lang="en-US" sz="1800" dirty="0"/>
              <a:t>and </a:t>
            </a:r>
            <a:r>
              <a:rPr lang="en-US" sz="1800" dirty="0" smtClean="0"/>
              <a:t>terminology of </a:t>
            </a:r>
            <a:r>
              <a:rPr lang="en-US" sz="1800" dirty="0" err="1" smtClean="0"/>
              <a:t>matRad</a:t>
            </a:r>
            <a:r>
              <a:rPr lang="en-US" sz="1800" dirty="0" smtClean="0"/>
              <a:t> can be found here:</a:t>
            </a:r>
          </a:p>
          <a:p>
            <a:pPr marL="0" indent="0" algn="just">
              <a:buNone/>
            </a:pPr>
            <a:endParaRPr lang="en-US" sz="1600" dirty="0"/>
          </a:p>
          <a:p>
            <a:pPr marL="457200" lvl="1" indent="0" algn="just">
              <a:buNone/>
            </a:pPr>
            <a:r>
              <a:rPr lang="en-US" sz="1600" b="1" dirty="0"/>
              <a:t>Link: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indico.cern.ch/event/840212/page/18006-definitions</a:t>
            </a:r>
            <a:endParaRPr lang="en-US" sz="1600" dirty="0" smtClean="0"/>
          </a:p>
          <a:p>
            <a:pPr marL="457200" lvl="1" indent="0" algn="just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037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1500146" y="954156"/>
            <a:ext cx="9144000" cy="71110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ready to move on to the software!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aining team - Imgf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85" y="1991490"/>
            <a:ext cx="6430121" cy="42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6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23814"/>
            <a:ext cx="7948613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 bwMode="auto">
          <a:xfrm>
            <a:off x="2074863" y="2228851"/>
            <a:ext cx="782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kern="0" dirty="0">
                <a:solidFill>
                  <a:srgbClr val="0000FF"/>
                </a:solidFill>
                <a:latin typeface="ArialMT" charset="0"/>
              </a:rPr>
              <a:t>Aim: benefits for society from fundamental research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602413" y="1866900"/>
            <a:ext cx="3721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charset="0"/>
                <a:hlinkClick r:id="rId3"/>
              </a:rPr>
              <a:t>https://indico.cern.ch/event/840212/</a:t>
            </a:r>
            <a:endParaRPr lang="en-US" altLang="en-US" sz="1800"/>
          </a:p>
        </p:txBody>
      </p:sp>
      <p:sp>
        <p:nvSpPr>
          <p:cNvPr id="15" name="Title 4"/>
          <p:cNvSpPr txBox="1">
            <a:spLocks/>
          </p:cNvSpPr>
          <p:nvPr/>
        </p:nvSpPr>
        <p:spPr bwMode="auto">
          <a:xfrm>
            <a:off x="1689100" y="3284538"/>
            <a:ext cx="887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kern="0" dirty="0">
                <a:solidFill>
                  <a:srgbClr val="0000FF"/>
                </a:solidFill>
                <a:latin typeface="ArialMT" charset="0"/>
              </a:rPr>
              <a:t>Aim: enhance awareness </a:t>
            </a:r>
            <a:r>
              <a:rPr lang="en-US" sz="2400" b="1" kern="0">
                <a:solidFill>
                  <a:srgbClr val="0000FF"/>
                </a:solidFill>
                <a:latin typeface="ArialMT" charset="0"/>
              </a:rPr>
              <a:t>on HT cancer </a:t>
            </a:r>
            <a:r>
              <a:rPr lang="en-US" sz="2400" b="1" kern="0" dirty="0">
                <a:solidFill>
                  <a:srgbClr val="0000FF"/>
                </a:solidFill>
                <a:latin typeface="ArialMT" charset="0"/>
              </a:rPr>
              <a:t>therapy possibilities</a:t>
            </a:r>
            <a:endParaRPr lang="en-US" sz="2400" b="1" kern="0" dirty="0"/>
          </a:p>
        </p:txBody>
      </p:sp>
      <p:sp>
        <p:nvSpPr>
          <p:cNvPr id="5" name="Rectangle 4"/>
          <p:cNvSpPr/>
          <p:nvPr/>
        </p:nvSpPr>
        <p:spPr>
          <a:xfrm>
            <a:off x="2124075" y="2690813"/>
            <a:ext cx="81994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7030A0"/>
                </a:solidFill>
                <a:latin typeface="ArialMT" charset="0"/>
              </a:rPr>
              <a:t>Direct applications for health of instrumentation and methods </a:t>
            </a:r>
          </a:p>
          <a:p>
            <a:pPr>
              <a:defRPr/>
            </a:pPr>
            <a:r>
              <a:rPr lang="en-US" kern="0" dirty="0">
                <a:solidFill>
                  <a:srgbClr val="7030A0"/>
                </a:solidFill>
                <a:latin typeface="ArialMT" charset="0"/>
              </a:rPr>
              <a:t>developed for fundamental research: accelerators, detectors, software....</a:t>
            </a:r>
            <a:endParaRPr lang="en-US" kern="0" dirty="0">
              <a:solidFill>
                <a:srgbClr val="7030A0"/>
              </a:solidFill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4003675" y="23813"/>
            <a:ext cx="5900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kern="0" dirty="0">
                <a:solidFill>
                  <a:schemeClr val="bg1"/>
                </a:solidFill>
                <a:latin typeface="ArialMT" charset="0"/>
              </a:rPr>
              <a:t>Particle Therapy </a:t>
            </a:r>
            <a:r>
              <a:rPr lang="en-US" sz="3200" b="1" kern="0" dirty="0" err="1">
                <a:solidFill>
                  <a:schemeClr val="bg1"/>
                </a:solidFill>
                <a:latin typeface="ArialMT" charset="0"/>
              </a:rPr>
              <a:t>MasterClass</a:t>
            </a:r>
            <a:endParaRPr lang="en-US" sz="3200" b="1" kern="0" dirty="0">
              <a:solidFill>
                <a:schemeClr val="bg1"/>
              </a:solidFill>
              <a:latin typeface="ArialMT" charset="0"/>
            </a:endParaRPr>
          </a:p>
        </p:txBody>
      </p:sp>
      <p:pic>
        <p:nvPicPr>
          <p:cNvPr id="108551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341813"/>
            <a:ext cx="33797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028825" y="3744914"/>
            <a:ext cx="8858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C00000"/>
                </a:solidFill>
                <a:latin typeface="ArialMT" charset="0"/>
              </a:rPr>
              <a:t>From Bethe Bloch ionization for PID  to Bragg peak for cancer therapy</a:t>
            </a:r>
            <a:endParaRPr lang="en-US" b="1" kern="0" dirty="0">
              <a:solidFill>
                <a:srgbClr val="C00000"/>
              </a:solidFill>
            </a:endParaRPr>
          </a:p>
        </p:txBody>
      </p:sp>
      <p:pic>
        <p:nvPicPr>
          <p:cNvPr id="108553" name="Picture 6" descr="MC-Logo-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6096000"/>
            <a:ext cx="1908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311650"/>
            <a:ext cx="3065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PPOG_Logo_coloured">
            <a:extLst>
              <a:ext uri="{FF2B5EF4-FFF2-40B4-BE49-F238E27FC236}">
                <a16:creationId xmlns:a16="http://schemas.microsoft.com/office/drawing/2014/main" id="{55C59A2B-03D3-1148-98FD-5980E82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" y="44451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9626"/>
            <a:ext cx="12192000" cy="61528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Below, the Particle Therapy Masterclass links for each country are provided according to date together with the Video Conference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indico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pages:</a:t>
            </a:r>
          </a:p>
          <a:p>
            <a:pPr marL="0" indent="0" algn="just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March, 2021:</a:t>
            </a:r>
          </a:p>
          <a:p>
            <a:pPr marL="457200" lvl="1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https://indico.cern.ch/event/1013213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Germany:</a:t>
            </a:r>
          </a:p>
          <a:p>
            <a:pPr marL="1200150" lvl="2" indent="-285750" algn="just">
              <a:buAutoNum type="romanUcParenR"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DKFZ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https://indico.cern.ch/event/1013218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AutoNum type="romanUcParenR"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GSI: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https://indico.cern.ch/event/1013220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Macedonia: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https://indico.cern.ch/event/1002980/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Portugal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https://indico.cern.ch/event/1013217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March 2021:</a:t>
            </a:r>
          </a:p>
          <a:p>
            <a:pPr marL="457200" lvl="1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https://indico.cern.ch/event/1008495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March, 2021:</a:t>
            </a:r>
          </a:p>
          <a:p>
            <a:pPr marL="457200" lvl="1" indent="0" algn="just">
              <a:buNone/>
            </a:pP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BiH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Sarajevo: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https://indico.cern.ch/event/1013219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2" indent="0" algn="just">
              <a:buNone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Dortmund: 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https://indico.cern.ch/event/1016281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https://indico.cern.ch/event/1016282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Czech Republic: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https://indico.cern.ch/event/1016301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Mexico: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https://indico.cern.ch/event/1017427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March, 2021:</a:t>
            </a:r>
          </a:p>
          <a:p>
            <a:pPr marL="457200" lvl="1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Germany:</a:t>
            </a:r>
          </a:p>
          <a:p>
            <a:pPr marL="914400" lvl="2" indent="0" algn="just">
              <a:buNone/>
            </a:pP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LMU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https://indico.cern.ch/event/1017203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/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https://indico.cern.ch/event/1017224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Latvia: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https://indico.cern.ch/event/1017228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Egypt: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https://indico.cern.ch/event/1017230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/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4681" y="3827416"/>
            <a:ext cx="57070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March: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https://indico.cern.ch/event/999417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/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March: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https://indico.cern.ch/event/1008495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https://indico.cern.ch/event/1016182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/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March: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https://indico.cern.ch/event/999419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/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https://indico.cern.ch/event/999420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/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https://indico.cern.ch/event/999560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/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644681" y="1171300"/>
            <a:ext cx="570701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March, 2021:</a:t>
            </a:r>
          </a:p>
          <a:p>
            <a:pPr lvl="1" algn="just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Tuzla: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https://indico.cern.ch/event/1017746/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Lithuania: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https://indico.cern.ch/event/1017747/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https://indico.cern.ch/event/1017750/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Egypt: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https://indico.cern.ch/event/1017751/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Montenegro: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https://indico.cern.ch/event/1017752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/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March, 2021:</a:t>
            </a: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Albania, Kosovo,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N.Macedonia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7"/>
              </a:rPr>
              <a:t>https://indico.cern.ch/event/1013222/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8"/>
              </a:rPr>
              <a:t>https://indico.cern.ch/event/1013225/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Serbia: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9"/>
              </a:rPr>
              <a:t>https://indico.cern.ch/event/1013226/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2658405" y="-36677"/>
            <a:ext cx="819398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altLang="en-US" sz="4000" b="1" kern="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PTMC </a:t>
            </a:r>
            <a:r>
              <a:rPr lang="de-DE" altLang="en-US" sz="4000" b="1" kern="0" dirty="0" err="1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Participants</a:t>
            </a:r>
            <a:r>
              <a:rPr lang="el-GR" altLang="en-US" sz="4000" b="1" kern="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de-DE" altLang="en-US" sz="4000" b="1" kern="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4000" b="1" kern="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March 2021</a:t>
            </a:r>
            <a:endParaRPr lang="de-DE" altLang="en-US" sz="4000" b="1" kern="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10" descr="MC-Logo-RGB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74" y="6095588"/>
            <a:ext cx="18716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PPOG_Logo_coloured">
            <a:extLst>
              <a:ext uri="{FF2B5EF4-FFF2-40B4-BE49-F238E27FC236}">
                <a16:creationId xmlns:a16="http://schemas.microsoft.com/office/drawing/2014/main" id="{55C59A2B-03D3-1148-98FD-5980E82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" y="44451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323BF7-5951-1A4F-8718-85EC24B4CF06}"/>
              </a:ext>
            </a:extLst>
          </p:cNvPr>
          <p:cNvSpPr/>
          <p:nvPr/>
        </p:nvSpPr>
        <p:spPr>
          <a:xfrm>
            <a:off x="-304800" y="806554"/>
            <a:ext cx="12622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Heavy-ions for QGP studies and heavy-ions for cancer therapy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23BF7-5951-1A4F-8718-85EC24B4CF06}"/>
              </a:ext>
            </a:extLst>
          </p:cNvPr>
          <p:cNvSpPr/>
          <p:nvPr/>
        </p:nvSpPr>
        <p:spPr>
          <a:xfrm>
            <a:off x="-304800" y="5934810"/>
            <a:ext cx="12622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Visit at CERN ALICE heavy-ion experiment, CNAO heavy-ion therapy center,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GSI heavy-ion research lab 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5" descr="LRsaba_CERN_0212_31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890" y="1430707"/>
            <a:ext cx="5630413" cy="4438702"/>
          </a:xfrm>
          <a:prstGeom prst="rect">
            <a:avLst/>
          </a:prstGeom>
          <a:solidFill>
            <a:srgbClr val="FFFFFF"/>
          </a:solidFill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1280161" y="207157"/>
            <a:ext cx="9951720" cy="5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00FF"/>
                </a:solidFill>
              </a:rPr>
              <a:t>Heavy-ion research and </a:t>
            </a:r>
            <a:r>
              <a:rPr lang="en-US" altLang="en-US" sz="3600" b="1" smtClean="0">
                <a:solidFill>
                  <a:srgbClr val="0000FF"/>
                </a:solidFill>
              </a:rPr>
              <a:t>heavy-ion therapy</a:t>
            </a:r>
            <a:endParaRPr lang="de-DE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70" y="1430707"/>
            <a:ext cx="29908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7572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1774825" y="1144588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1800">
              <a:solidFill>
                <a:srgbClr val="000000"/>
              </a:solidFill>
            </a:endParaRPr>
          </a:p>
        </p:txBody>
      </p:sp>
      <p:sp>
        <p:nvSpPr>
          <p:cNvPr id="117763" name="Text Box 6"/>
          <p:cNvSpPr txBox="1">
            <a:spLocks noChangeArrowheads="1"/>
          </p:cNvSpPr>
          <p:nvPr/>
        </p:nvSpPr>
        <p:spPr bwMode="auto">
          <a:xfrm>
            <a:off x="1703389" y="6488113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rgbClr val="FFFFFF"/>
                </a:solidFill>
              </a:rPr>
              <a:t>Haberer</a:t>
            </a:r>
            <a:r>
              <a:rPr lang="de-DE" altLang="de-DE" sz="1800" i="1" dirty="0">
                <a:solidFill>
                  <a:srgbClr val="FFFFFF"/>
                </a:solidFill>
              </a:rPr>
              <a:t> et al., NIM A , 1993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1490163" y="4865094"/>
            <a:ext cx="3025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kern="0" dirty="0" err="1">
                <a:solidFill>
                  <a:schemeClr val="bg1"/>
                </a:solidFill>
                <a:latin typeface="ArialMT" charset="0"/>
              </a:rPr>
              <a:t>Rasterscan</a:t>
            </a:r>
            <a:r>
              <a:rPr lang="en-US" sz="2400" b="1" kern="0" dirty="0">
                <a:solidFill>
                  <a:schemeClr val="bg1"/>
                </a:solidFill>
                <a:latin typeface="ArialMT" charset="0"/>
              </a:rPr>
              <a:t> Method</a:t>
            </a:r>
          </a:p>
        </p:txBody>
      </p:sp>
      <p:pic>
        <p:nvPicPr>
          <p:cNvPr id="11776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908050"/>
            <a:ext cx="29908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Picture 10" descr="IPPOG_Logo_coloured">
            <a:extLst>
              <a:ext uri="{FF2B5EF4-FFF2-40B4-BE49-F238E27FC236}">
                <a16:creationId xmlns:a16="http://schemas.microsoft.com/office/drawing/2014/main" id="{55C59A2B-03D3-1148-98FD-5980E82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" y="44451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23132" y="5864851"/>
            <a:ext cx="10840278" cy="70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>
              <a:lnSpc>
                <a:spcPct val="50000"/>
              </a:lnSpc>
              <a:spcBef>
                <a:spcPts val="1688"/>
              </a:spcBef>
              <a:buNone/>
            </a:pPr>
            <a:r>
              <a:rPr lang="en-US" altLang="en-US" sz="2400" b="1" dirty="0" smtClean="0">
                <a:solidFill>
                  <a:srgbClr val="A40000"/>
                </a:solidFill>
                <a:ea typeface="ＭＳ Ｐゴシック" charset="-128"/>
              </a:rPr>
              <a:t>Implemented in the Heidelberg and Marburg Ion Treatment centers </a:t>
            </a:r>
          </a:p>
          <a:p>
            <a:pPr lvl="1">
              <a:lnSpc>
                <a:spcPct val="50000"/>
              </a:lnSpc>
              <a:spcBef>
                <a:spcPts val="1688"/>
              </a:spcBef>
              <a:buNone/>
            </a:pPr>
            <a:r>
              <a:rPr lang="en-US" altLang="en-US" sz="2400" b="1" dirty="0" smtClean="0">
                <a:solidFill>
                  <a:srgbClr val="A40000"/>
                </a:solidFill>
                <a:ea typeface="ＭＳ Ｐゴシック" charset="-128"/>
              </a:rPr>
              <a:t> (HIT and MIT) in Germany</a:t>
            </a:r>
            <a:endParaRPr lang="en-US" altLang="en-US" sz="2400" b="1" dirty="0">
              <a:solidFill>
                <a:srgbClr val="A40000"/>
              </a:solidFill>
              <a:ea typeface="ＭＳ Ｐゴシック" charset="-128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 bwMode="auto">
          <a:xfrm>
            <a:off x="975360" y="119857"/>
            <a:ext cx="11441315" cy="5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00FF"/>
                </a:solidFill>
              </a:rPr>
              <a:t>Heavy-ion research and </a:t>
            </a:r>
            <a:r>
              <a:rPr lang="en-US" altLang="en-US" sz="3600" b="1" smtClean="0">
                <a:solidFill>
                  <a:srgbClr val="0000FF"/>
                </a:solidFill>
              </a:rPr>
              <a:t>heavy-ion therapy at GSI</a:t>
            </a:r>
            <a:endParaRPr lang="de-DE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8" y="953943"/>
            <a:ext cx="6638811" cy="44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>
          <a:xfrm>
            <a:off x="3205929" y="152607"/>
            <a:ext cx="7930633" cy="590931"/>
          </a:xfrm>
        </p:spPr>
        <p:txBody>
          <a:bodyPr wrap="none">
            <a:spAutoFit/>
          </a:bodyPr>
          <a:lstStyle/>
          <a:p>
            <a:r>
              <a:rPr lang="en-US" altLang="de-DE" sz="3600" b="1" dirty="0" smtClean="0">
                <a:solidFill>
                  <a:srgbClr val="0000FF"/>
                </a:solidFill>
                <a:latin typeface="ArialMT"/>
              </a:rPr>
              <a:t>New PTMC </a:t>
            </a:r>
            <a:r>
              <a:rPr lang="en-US" altLang="de-DE" sz="3600" b="1" dirty="0">
                <a:solidFill>
                  <a:srgbClr val="0000FF"/>
                </a:solidFill>
                <a:latin typeface="ArialMT"/>
              </a:rPr>
              <a:t>and Treatment Planning</a:t>
            </a:r>
            <a:endParaRPr lang="en-US" altLang="de-DE" sz="3600" b="1" dirty="0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216295" y="1065134"/>
            <a:ext cx="8051800" cy="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Based on professional open source treatment planning: </a:t>
            </a:r>
            <a:r>
              <a:rPr lang="en-US" altLang="de-DE" sz="2133" dirty="0" err="1">
                <a:solidFill>
                  <a:srgbClr val="0000FF"/>
                </a:solidFill>
                <a:latin typeface="ArialMT"/>
              </a:rPr>
              <a:t>matRad</a:t>
            </a:r>
            <a:endParaRPr lang="en-US" altLang="de-DE" sz="2133" dirty="0">
              <a:solidFill>
                <a:srgbClr val="0000FF"/>
              </a:solidFill>
              <a:latin typeface="ArialMT"/>
            </a:endParaRPr>
          </a:p>
          <a:p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developed by Heidelberg DKFZ </a:t>
            </a:r>
            <a:r>
              <a:rPr lang="en-GB" altLang="de-DE" sz="2133" u="sng" dirty="0">
                <a:hlinkClick r:id="rId2"/>
              </a:rPr>
              <a:t>www.matrad.org</a:t>
            </a:r>
            <a:endParaRPr lang="en-US" altLang="de-DE" sz="2133" dirty="0">
              <a:solidFill>
                <a:srgbClr val="0000FF"/>
              </a:solidFill>
              <a:latin typeface="ArialMT"/>
            </a:endParaRPr>
          </a:p>
          <a:p>
            <a:endParaRPr lang="en-US" altLang="de-DE" sz="1400" dirty="0">
              <a:solidFill>
                <a:srgbClr val="0000FF"/>
              </a:solidFill>
              <a:latin typeface="ArialMT"/>
            </a:endParaRP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6393150" y="2029372"/>
            <a:ext cx="5016117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Simplified </a:t>
            </a:r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version </a:t>
            </a:r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for PTMC</a:t>
            </a:r>
          </a:p>
          <a:p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Using photons, protons and carbon ions</a:t>
            </a:r>
            <a:endParaRPr lang="en-US" altLang="de-DE" sz="2133" dirty="0"/>
          </a:p>
        </p:txBody>
      </p:sp>
      <p:pic>
        <p:nvPicPr>
          <p:cNvPr id="7" name="Picture 8" descr="IPPOG_Logo_coloured">
            <a:extLst>
              <a:ext uri="{FF2B5EF4-FFF2-40B4-BE49-F238E27FC236}">
                <a16:creationId xmlns:a16="http://schemas.microsoft.com/office/drawing/2014/main" id="{3FBF842C-3D60-A442-B79A-C905D04D1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8" y="6351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0" y="1958495"/>
            <a:ext cx="550862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C-Logo-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74" y="6110287"/>
            <a:ext cx="18716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../Downloads/p1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268" y="2993610"/>
            <a:ext cx="4969777" cy="310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6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 descr="v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3" y="865310"/>
            <a:ext cx="42910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xfrm>
            <a:off x="3551981" y="228449"/>
            <a:ext cx="4544834" cy="590931"/>
          </a:xfrm>
        </p:spPr>
        <p:txBody>
          <a:bodyPr wrap="none">
            <a:spAutoFit/>
          </a:bodyPr>
          <a:lstStyle/>
          <a:p>
            <a:r>
              <a:rPr lang="en-US" altLang="de-DE" sz="3600" b="1" dirty="0">
                <a:solidFill>
                  <a:srgbClr val="0000FF"/>
                </a:solidFill>
                <a:latin typeface="ArialMT"/>
              </a:rPr>
              <a:t>PTMC pilots in 2019</a:t>
            </a:r>
            <a:endParaRPr lang="en-US" altLang="de-DE" sz="3600" b="1" dirty="0"/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300396" y="4587063"/>
            <a:ext cx="4799712" cy="14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2133" b="1" dirty="0">
                <a:solidFill>
                  <a:srgbClr val="0000FF"/>
                </a:solidFill>
                <a:latin typeface="ArialMT"/>
              </a:rPr>
              <a:t>Survey:</a:t>
            </a:r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 positive results from </a:t>
            </a:r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students</a:t>
            </a:r>
          </a:p>
          <a:p>
            <a:endParaRPr lang="en-US" altLang="de-DE" sz="2133" dirty="0">
              <a:solidFill>
                <a:srgbClr val="0000FF"/>
              </a:solidFill>
              <a:latin typeface="ArialMT"/>
            </a:endParaRPr>
          </a:p>
          <a:p>
            <a:r>
              <a:rPr lang="en-US" altLang="de-DE" sz="2133" b="1" dirty="0">
                <a:solidFill>
                  <a:srgbClr val="C00000"/>
                </a:solidFill>
                <a:latin typeface="ArialMT"/>
              </a:rPr>
              <a:t>Hope and motivation to contribute </a:t>
            </a:r>
          </a:p>
          <a:p>
            <a:r>
              <a:rPr lang="en-US" altLang="de-DE" sz="2133" b="1" dirty="0">
                <a:solidFill>
                  <a:srgbClr val="C00000"/>
                </a:solidFill>
                <a:latin typeface="ArialMT"/>
              </a:rPr>
              <a:t>to the fight against cancer</a:t>
            </a:r>
            <a:endParaRPr lang="en-US" altLang="de-DE" sz="2133" b="1" dirty="0">
              <a:solidFill>
                <a:srgbClr val="C00000"/>
              </a:solidFill>
            </a:endParaRPr>
          </a:p>
        </p:txBody>
      </p:sp>
      <p:pic>
        <p:nvPicPr>
          <p:cNvPr id="8" name="Picture 8" descr="IPPOG_Logo_coloured">
            <a:extLst>
              <a:ext uri="{FF2B5EF4-FFF2-40B4-BE49-F238E27FC236}">
                <a16:creationId xmlns:a16="http://schemas.microsoft.com/office/drawing/2014/main" id="{CE0850F8-D1F3-8642-AC01-1EEB31E0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" y="56082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-Logo-RGB">
            <a:extLst>
              <a:ext uri="{FF2B5EF4-FFF2-40B4-BE49-F238E27FC236}">
                <a16:creationId xmlns:a16="http://schemas.microsoft.com/office/drawing/2014/main" id="{ED580B85-CB33-5445-B12E-7B4398FB1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648" y="6032588"/>
            <a:ext cx="1803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B743C126-622D-1D4E-8F0A-19786C32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328" y="4046699"/>
            <a:ext cx="253466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2133" b="1" dirty="0">
                <a:solidFill>
                  <a:srgbClr val="7030A0"/>
                </a:solidFill>
                <a:latin typeface="ArialMT"/>
              </a:rPr>
              <a:t>CERN,  DKFZ, GSI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500144-3611-F844-AC2B-CDFF2D2D8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436" y="1116197"/>
            <a:ext cx="7185942" cy="811376"/>
          </a:xfrm>
        </p:spPr>
        <p:txBody>
          <a:bodyPr wrap="none">
            <a:spAutoFit/>
          </a:bodyPr>
          <a:lstStyle/>
          <a:p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First </a:t>
            </a:r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local test: GSI, </a:t>
            </a:r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7</a:t>
            </a:r>
            <a:r>
              <a:rPr lang="en-US" altLang="de-DE" sz="2133" baseline="30000" dirty="0">
                <a:solidFill>
                  <a:srgbClr val="0000FF"/>
                </a:solidFill>
                <a:latin typeface="ArialMT"/>
              </a:rPr>
              <a:t>th</a:t>
            </a:r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 February </a:t>
            </a:r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2019</a:t>
            </a:r>
            <a:endParaRPr lang="en-US" altLang="de-DE" sz="2133" dirty="0">
              <a:solidFill>
                <a:srgbClr val="0000FF"/>
              </a:solidFill>
              <a:latin typeface="ArialMT"/>
            </a:endParaRPr>
          </a:p>
          <a:p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First </a:t>
            </a:r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international test: </a:t>
            </a:r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CERN, </a:t>
            </a:r>
            <a:r>
              <a:rPr lang="en-US" altLang="de-DE" sz="2133" dirty="0" smtClean="0">
                <a:solidFill>
                  <a:srgbClr val="0000FF"/>
                </a:solidFill>
                <a:latin typeface="ArialMT"/>
              </a:rPr>
              <a:t>DKFZ, GSI</a:t>
            </a:r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, 5</a:t>
            </a:r>
            <a:r>
              <a:rPr lang="en-US" altLang="de-DE" sz="2133" baseline="30000" dirty="0">
                <a:solidFill>
                  <a:srgbClr val="0000FF"/>
                </a:solidFill>
                <a:latin typeface="ArialMT"/>
              </a:rPr>
              <a:t>th</a:t>
            </a:r>
            <a:r>
              <a:rPr lang="en-US" altLang="de-DE" sz="2133" dirty="0">
                <a:solidFill>
                  <a:srgbClr val="0000FF"/>
                </a:solidFill>
                <a:latin typeface="ArialMT"/>
              </a:rPr>
              <a:t> April 2019</a:t>
            </a: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89" y="2822713"/>
            <a:ext cx="5018909" cy="38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86960" y="21504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International </a:t>
            </a:r>
            <a:r>
              <a:rPr lang="en-US" b="1" dirty="0" err="1">
                <a:solidFill>
                  <a:srgbClr val="7030A0"/>
                </a:solidFill>
              </a:rPr>
              <a:t>MasterClasses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  <a:hlinkClick r:id="rId6"/>
              </a:rPr>
              <a:t>https://physicsmasterclasses.org/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5" y="44451"/>
            <a:ext cx="9579427" cy="6705600"/>
          </a:xfrm>
        </p:spPr>
      </p:pic>
      <p:pic>
        <p:nvPicPr>
          <p:cNvPr id="5" name="Picture 10" descr="MC-Logo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74" y="6095588"/>
            <a:ext cx="18716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PPOG_Logo_coloured">
            <a:extLst>
              <a:ext uri="{FF2B5EF4-FFF2-40B4-BE49-F238E27FC236}">
                <a16:creationId xmlns:a16="http://schemas.microsoft.com/office/drawing/2014/main" id="{55C59A2B-03D3-1148-98FD-5980E82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" y="44451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9" descr="http://www.myradiotherapy.com/general/treatment/Treatment_Machines/files/Lina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0" y="1798319"/>
            <a:ext cx="2255012" cy="40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99CBE3-E6E4-674D-8ADD-DC25FDE73494}" type="slidenum">
              <a:rPr lang="en-GB" altLang="en-US" sz="1400">
                <a:solidFill>
                  <a:srgbClr val="898989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1698625" y="23813"/>
            <a:ext cx="924263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kern="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Accelerators for health</a:t>
            </a:r>
            <a:endParaRPr lang="de-DE" altLang="en-US" sz="3600" b="1" kern="0" dirty="0" err="1" smtClean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Picture 10" descr="MC-Logo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074" y="6095588"/>
            <a:ext cx="18716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PPOG_Logo_coloured">
            <a:extLst>
              <a:ext uri="{FF2B5EF4-FFF2-40B4-BE49-F238E27FC236}">
                <a16:creationId xmlns:a16="http://schemas.microsoft.com/office/drawing/2014/main" id="{55C59A2B-03D3-1148-98FD-5980E82CC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" y="44451"/>
            <a:ext cx="7969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959" y="1798318"/>
            <a:ext cx="3783286" cy="4015691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62" y="1798318"/>
            <a:ext cx="5215974" cy="40156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470" y="929759"/>
            <a:ext cx="2017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00FF"/>
                </a:solidFill>
              </a:rPr>
              <a:t>Conventional x-ray </a:t>
            </a:r>
          </a:p>
          <a:p>
            <a:r>
              <a:rPr lang="en-US" altLang="en-US" b="1" dirty="0" smtClean="0">
                <a:solidFill>
                  <a:srgbClr val="0000FF"/>
                </a:solidFill>
              </a:rPr>
              <a:t>Radiotherapy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54959" y="975925"/>
            <a:ext cx="381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</a:rPr>
              <a:t>Particle/Hadron Therapy with protons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653485" y="984215"/>
            <a:ext cx="410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</a:rPr>
              <a:t>Hadron Therapy centers in Europe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F-LIBRARY-greek-13nov2020" id="{5D8397EB-1ACE-D841-98AD-8F19F533FFB7}" vid="{FD72F048-6602-DB43-995E-CA2822F532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YF-LIBRARY-greek-14nov2020-asgiven</Template>
  <TotalTime>5056</TotalTime>
  <Words>692</Words>
  <Application>Microsoft Office PowerPoint</Application>
  <PresentationFormat>Widescreen</PresentationFormat>
  <Paragraphs>123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ArialMT</vt:lpstr>
      <vt:lpstr>Calibri</vt:lpstr>
      <vt:lpstr>Calibri Light</vt:lpstr>
      <vt:lpstr>Times New Roman</vt:lpstr>
      <vt:lpstr>Wingdings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PTMC and Treatment Planning</vt:lpstr>
      <vt:lpstr>PTMC pilots in 2019</vt:lpstr>
      <vt:lpstr>PowerPoint Presentation</vt:lpstr>
      <vt:lpstr>PowerPoint Presentation</vt:lpstr>
      <vt:lpstr>PowerPoint Presentation</vt:lpstr>
      <vt:lpstr>Important Links</vt:lpstr>
      <vt:lpstr>We are ready to move on to the software!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Πορεία από Έρευνα σε Εφαρμογές</dc:title>
  <dc:creator>Microsoft Office User</dc:creator>
  <cp:lastModifiedBy>taiwu tata</cp:lastModifiedBy>
  <cp:revision>104</cp:revision>
  <dcterms:created xsi:type="dcterms:W3CDTF">2020-11-14T06:35:33Z</dcterms:created>
  <dcterms:modified xsi:type="dcterms:W3CDTF">2021-04-16T13:52:45Z</dcterms:modified>
</cp:coreProperties>
</file>