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62" r:id="rId3"/>
    <p:sldId id="284" r:id="rId4"/>
    <p:sldId id="295" r:id="rId5"/>
    <p:sldId id="294" r:id="rId6"/>
    <p:sldId id="293" r:id="rId7"/>
    <p:sldId id="298" r:id="rId8"/>
    <p:sldId id="288" r:id="rId9"/>
    <p:sldId id="308" r:id="rId10"/>
    <p:sldId id="280" r:id="rId11"/>
    <p:sldId id="287" r:id="rId12"/>
    <p:sldId id="279" r:id="rId13"/>
    <p:sldId id="309" r:id="rId14"/>
    <p:sldId id="283" r:id="rId15"/>
    <p:sldId id="297" r:id="rId16"/>
    <p:sldId id="282" r:id="rId17"/>
    <p:sldId id="266" r:id="rId18"/>
    <p:sldId id="267" r:id="rId19"/>
    <p:sldId id="278" r:id="rId20"/>
    <p:sldId id="268" r:id="rId21"/>
    <p:sldId id="269" r:id="rId22"/>
    <p:sldId id="270" r:id="rId23"/>
    <p:sldId id="292" r:id="rId24"/>
    <p:sldId id="291" r:id="rId25"/>
    <p:sldId id="271" r:id="rId26"/>
    <p:sldId id="285" r:id="rId27"/>
    <p:sldId id="273" r:id="rId28"/>
    <p:sldId id="290" r:id="rId29"/>
    <p:sldId id="296" r:id="rId30"/>
    <p:sldId id="299" r:id="rId31"/>
    <p:sldId id="300" r:id="rId32"/>
    <p:sldId id="302" r:id="rId33"/>
    <p:sldId id="286" r:id="rId34"/>
    <p:sldId id="258" r:id="rId35"/>
    <p:sldId id="257" r:id="rId36"/>
    <p:sldId id="272" r:id="rId37"/>
    <p:sldId id="260" r:id="rId38"/>
    <p:sldId id="303" r:id="rId39"/>
    <p:sldId id="304" r:id="rId40"/>
    <p:sldId id="274" r:id="rId41"/>
    <p:sldId id="310" r:id="rId42"/>
    <p:sldId id="301" r:id="rId43"/>
    <p:sldId id="305" r:id="rId44"/>
    <p:sldId id="306" r:id="rId45"/>
    <p:sldId id="307" r:id="rId46"/>
    <p:sldId id="259" r:id="rId47"/>
    <p:sldId id="256" r:id="rId48"/>
    <p:sldId id="27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86" autoAdjust="0"/>
    <p:restoredTop sz="94660"/>
  </p:normalViewPr>
  <p:slideViewPr>
    <p:cSldViewPr>
      <p:cViewPr varScale="1">
        <p:scale>
          <a:sx n="67" d="100"/>
          <a:sy n="67" d="100"/>
        </p:scale>
        <p:origin x="-8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058E0-410A-4A89-9C3F-622BB6F95688}" type="datetimeFigureOut">
              <a:rPr lang="en-US" smtClean="0"/>
              <a:t>7/23/2016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B70D0-D1AD-41B9-B9F1-E721DD4B8100}" type="slidenum">
              <a:rPr lang="en-US" smtClean="0"/>
              <a:t>‹#›</a:t>
            </a:fld>
            <a:endParaRPr lang="en-US"/>
          </a:p>
        </p:txBody>
      </p:sp>
    </p:spTree>
    <p:extLst>
      <p:ext uri="{BB962C8B-B14F-4D97-AF65-F5344CB8AC3E}">
        <p14:creationId xmlns:p14="http://schemas.microsoft.com/office/powerpoint/2010/main" val="233491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B70D0-D1AD-41B9-B9F1-E721DD4B8100}" type="slidenum">
              <a:rPr lang="en-US" smtClean="0"/>
              <a:t>48</a:t>
            </a:fld>
            <a:endParaRPr lang="en-US"/>
          </a:p>
        </p:txBody>
      </p:sp>
    </p:spTree>
    <p:extLst>
      <p:ext uri="{BB962C8B-B14F-4D97-AF65-F5344CB8AC3E}">
        <p14:creationId xmlns:p14="http://schemas.microsoft.com/office/powerpoint/2010/main" val="63037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0244A-E0EE-4AC1-9012-F10465551227}" type="datetimeFigureOut">
              <a:rPr lang="en-US" smtClean="0"/>
              <a:t>7/23/2016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113412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244A-E0EE-4AC1-9012-F10465551227}" type="datetimeFigureOut">
              <a:rPr lang="en-US" smtClean="0"/>
              <a:t>7/23/2016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68679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244A-E0EE-4AC1-9012-F10465551227}" type="datetimeFigureOut">
              <a:rPr lang="en-US" smtClean="0"/>
              <a:t>7/23/2016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40601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0244A-E0EE-4AC1-9012-F10465551227}" type="datetimeFigureOut">
              <a:rPr lang="en-US" smtClean="0"/>
              <a:t>7/23/2016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318033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244A-E0EE-4AC1-9012-F10465551227}" type="datetimeFigureOut">
              <a:rPr lang="en-US" smtClean="0"/>
              <a:t>7/23/2016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314267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20244A-E0EE-4AC1-9012-F10465551227}" type="datetimeFigureOut">
              <a:rPr lang="en-US" smtClean="0"/>
              <a:t>7/23/2016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18268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20244A-E0EE-4AC1-9012-F10465551227}" type="datetimeFigureOut">
              <a:rPr lang="en-US" smtClean="0"/>
              <a:t>7/23/2016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36587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0244A-E0EE-4AC1-9012-F10465551227}" type="datetimeFigureOut">
              <a:rPr lang="en-US" smtClean="0"/>
              <a:t>7/23/2016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345126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244A-E0EE-4AC1-9012-F10465551227}" type="datetimeFigureOut">
              <a:rPr lang="en-US" smtClean="0"/>
              <a:t>7/23/2016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35080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244A-E0EE-4AC1-9012-F10465551227}" type="datetimeFigureOut">
              <a:rPr lang="en-US" smtClean="0"/>
              <a:t>7/23/2016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107739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244A-E0EE-4AC1-9012-F10465551227}" type="datetimeFigureOut">
              <a:rPr lang="en-US" smtClean="0"/>
              <a:t>7/23/2016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3B591-EB36-4FD8-8AD9-F44497E70C21}" type="slidenum">
              <a:rPr lang="en-US" smtClean="0"/>
              <a:t>‹#›</a:t>
            </a:fld>
            <a:endParaRPr lang="en-US"/>
          </a:p>
        </p:txBody>
      </p:sp>
    </p:spTree>
    <p:extLst>
      <p:ext uri="{BB962C8B-B14F-4D97-AF65-F5344CB8AC3E}">
        <p14:creationId xmlns:p14="http://schemas.microsoft.com/office/powerpoint/2010/main" val="274014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244A-E0EE-4AC1-9012-F10465551227}" type="datetimeFigureOut">
              <a:rPr lang="en-US" smtClean="0"/>
              <a:t>7/23/2016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B591-EB36-4FD8-8AD9-F44497E70C21}" type="slidenum">
              <a:rPr lang="en-US" smtClean="0"/>
              <a:t>‹#›</a:t>
            </a:fld>
            <a:endParaRPr lang="en-US"/>
          </a:p>
        </p:txBody>
      </p:sp>
    </p:spTree>
    <p:extLst>
      <p:ext uri="{BB962C8B-B14F-4D97-AF65-F5344CB8AC3E}">
        <p14:creationId xmlns:p14="http://schemas.microsoft.com/office/powerpoint/2010/main" val="35331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315200" cy="5632311"/>
          </a:xfrm>
          <a:prstGeom prst="rect">
            <a:avLst/>
          </a:prstGeom>
          <a:noFill/>
        </p:spPr>
        <p:txBody>
          <a:bodyPr wrap="square" rtlCol="0">
            <a:spAutoFit/>
          </a:bodyPr>
          <a:lstStyle/>
          <a:p>
            <a:r>
              <a:rPr lang="en-US" sz="2400" dirty="0" smtClean="0"/>
              <a:t>LIGO and Gravitational Waves</a:t>
            </a:r>
          </a:p>
          <a:p>
            <a:endParaRPr lang="en-US" sz="2400" dirty="0"/>
          </a:p>
          <a:p>
            <a:r>
              <a:rPr lang="en-US" sz="2400" dirty="0" smtClean="0"/>
              <a:t>Laser Interferometer Gravitational Wave Observatory</a:t>
            </a:r>
          </a:p>
          <a:p>
            <a:endParaRPr lang="en-US" sz="2400" dirty="0"/>
          </a:p>
          <a:p>
            <a:r>
              <a:rPr lang="en-US" sz="2400" dirty="0" smtClean="0"/>
              <a:t>Recommend GOOGLE at your leisure.</a:t>
            </a:r>
          </a:p>
          <a:p>
            <a:endParaRPr lang="en-US" sz="2400" dirty="0"/>
          </a:p>
          <a:p>
            <a:r>
              <a:rPr lang="en-US" sz="2400" dirty="0" smtClean="0"/>
              <a:t>Sept. 14, 2015 event for first observation of gravitational waves as predicted by Albert Einstein’s theory of General Relativity for 2 black holes annihilating.</a:t>
            </a:r>
          </a:p>
          <a:p>
            <a:endParaRPr lang="en-US" sz="2400" dirty="0"/>
          </a:p>
          <a:p>
            <a:r>
              <a:rPr lang="en-US" sz="2400" dirty="0" smtClean="0"/>
              <a:t>A second event, which occurred on 12/25/15 Baltimore time, was reported in June.</a:t>
            </a:r>
          </a:p>
          <a:p>
            <a:endParaRPr lang="en-US" sz="2400" dirty="0"/>
          </a:p>
          <a:p>
            <a:r>
              <a:rPr lang="en-US" sz="2400" dirty="0" smtClean="0"/>
              <a:t>I’ll do quick “review” of special relativity and general relativity as previously confirmed by experiment.</a:t>
            </a:r>
            <a:endParaRPr lang="en-US" sz="2400" dirty="0"/>
          </a:p>
        </p:txBody>
      </p:sp>
    </p:spTree>
    <p:extLst>
      <p:ext uri="{BB962C8B-B14F-4D97-AF65-F5344CB8AC3E}">
        <p14:creationId xmlns:p14="http://schemas.microsoft.com/office/powerpoint/2010/main" val="291519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486400"/>
            <a:ext cx="8229600" cy="566738"/>
          </a:xfrm>
        </p:spPr>
        <p:txBody>
          <a:bodyPr>
            <a:normAutofit fontScale="90000"/>
          </a:bodyPr>
          <a:lstStyle/>
          <a:p>
            <a:r>
              <a:rPr lang="en-US" sz="2400" dirty="0" smtClean="0"/>
              <a:t>The time interval between two events which occur at the same place in a coordinate system is less than the time difference between the two events when they are measured to occur at two different places in a coordinate system.</a:t>
            </a:r>
            <a:endParaRPr lang="en-US" sz="24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4954" b="4954"/>
          <a:stretch>
            <a:fillRect/>
          </a:stretch>
        </p:blipFill>
        <p:spPr>
          <a:xfrm>
            <a:off x="3200400" y="152400"/>
            <a:ext cx="5486400" cy="4114800"/>
          </a:xfrm>
        </p:spPr>
      </p:pic>
      <p:sp>
        <p:nvSpPr>
          <p:cNvPr id="7" name="TextBox 6"/>
          <p:cNvSpPr txBox="1"/>
          <p:nvPr/>
        </p:nvSpPr>
        <p:spPr>
          <a:xfrm>
            <a:off x="685800" y="685800"/>
            <a:ext cx="2286000" cy="830997"/>
          </a:xfrm>
          <a:prstGeom prst="rect">
            <a:avLst/>
          </a:prstGeom>
          <a:noFill/>
        </p:spPr>
        <p:txBody>
          <a:bodyPr wrap="square" rtlCol="0">
            <a:spAutoFit/>
          </a:bodyPr>
          <a:lstStyle/>
          <a:p>
            <a:r>
              <a:rPr lang="en-US" sz="2400" dirty="0" smtClean="0"/>
              <a:t>Time</a:t>
            </a:r>
          </a:p>
          <a:p>
            <a:r>
              <a:rPr lang="en-US" sz="2400" dirty="0" smtClean="0"/>
              <a:t>Dilation.</a:t>
            </a:r>
            <a:endParaRPr lang="en-US" sz="2400" dirty="0"/>
          </a:p>
        </p:txBody>
      </p:sp>
    </p:spTree>
    <p:extLst>
      <p:ext uri="{BB962C8B-B14F-4D97-AF65-F5344CB8AC3E}">
        <p14:creationId xmlns:p14="http://schemas.microsoft.com/office/powerpoint/2010/main" val="323287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657600"/>
          </a:xfrm>
        </p:spPr>
        <p:txBody>
          <a:bodyPr>
            <a:noAutofit/>
          </a:bodyPr>
          <a:lstStyle/>
          <a:p>
            <a:pPr algn="l"/>
            <a:r>
              <a:rPr lang="en-US" sz="2400" dirty="0" smtClean="0"/>
              <a:t>Time Dilation: Clocks in a moving coordinate system are measured to run slower than those in a stationary coordinate system.</a:t>
            </a:r>
            <a:br>
              <a:rPr lang="en-US" sz="2400" dirty="0" smtClean="0"/>
            </a:br>
            <a:r>
              <a:rPr lang="en-US" sz="2400" dirty="0"/>
              <a:t/>
            </a:r>
            <a:br>
              <a:rPr lang="en-US" sz="2400" dirty="0"/>
            </a:br>
            <a:r>
              <a:rPr lang="en-US" sz="2400" dirty="0" smtClean="0"/>
              <a:t>Length Contraction: The length of an object in a moving coordinate system is measured to be shorter than when it is measured in its own, stationary, coordinate system.</a:t>
            </a:r>
            <a:br>
              <a:rPr lang="en-US" sz="2400" dirty="0" smtClean="0"/>
            </a:br>
            <a:r>
              <a:rPr lang="en-US" sz="2400" dirty="0"/>
              <a:t/>
            </a:r>
            <a:br>
              <a:rPr lang="en-US" sz="2400" dirty="0"/>
            </a:br>
            <a:r>
              <a:rPr lang="en-US" sz="2400" dirty="0" smtClean="0"/>
              <a:t>Events which are simultaneous in one coordinate system will not be measured to be simultaneous in another moving coordinate system.</a:t>
            </a:r>
            <a:br>
              <a:rPr lang="en-US" sz="2400" dirty="0" smtClean="0"/>
            </a:br>
            <a:r>
              <a:rPr lang="en-US" sz="2400" dirty="0"/>
              <a:t/>
            </a:r>
            <a:br>
              <a:rPr lang="en-US" sz="2400" dirty="0"/>
            </a:br>
            <a:r>
              <a:rPr lang="en-US" sz="2400" dirty="0" smtClean="0"/>
              <a:t>No physical object can move with a speed equal to or greater than the speed of light in vacuum. </a:t>
            </a:r>
            <a:br>
              <a:rPr lang="en-US" sz="2400" dirty="0" smtClean="0"/>
            </a:br>
            <a:r>
              <a:rPr lang="en-US" sz="2400" dirty="0"/>
              <a:t/>
            </a:r>
            <a:br>
              <a:rPr lang="en-US" sz="2400" dirty="0"/>
            </a:br>
            <a:r>
              <a:rPr lang="en-US" sz="2400" dirty="0" smtClean="0"/>
              <a:t>E = mc           Mass is a form of energy.</a:t>
            </a:r>
            <a:br>
              <a:rPr lang="en-US" sz="2400" dirty="0" smtClean="0"/>
            </a:br>
            <a:r>
              <a:rPr lang="en-US" sz="2400" dirty="0"/>
              <a:t/>
            </a:r>
            <a:br>
              <a:rPr lang="en-US" sz="2400" dirty="0"/>
            </a:br>
            <a:endParaRPr lang="en-US" sz="2400" dirty="0"/>
          </a:p>
        </p:txBody>
      </p:sp>
      <p:sp>
        <p:nvSpPr>
          <p:cNvPr id="3" name="TextBox 2"/>
          <p:cNvSpPr txBox="1"/>
          <p:nvPr/>
        </p:nvSpPr>
        <p:spPr>
          <a:xfrm>
            <a:off x="1295400" y="5608320"/>
            <a:ext cx="381000" cy="381000"/>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95008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pPr algn="l"/>
            <a:r>
              <a:rPr lang="en-US" sz="2400" dirty="0" smtClean="0"/>
              <a:t>Length Contraction. The length of an object is measured to be shorter in a coordinate system where it is moving than in a coordinate system where it is stationary. </a:t>
            </a:r>
            <a:br>
              <a:rPr lang="en-US" sz="2400" dirty="0" smtClean="0"/>
            </a:br>
            <a:r>
              <a:rPr lang="en-US" sz="2400" dirty="0"/>
              <a:t/>
            </a:r>
            <a:br>
              <a:rPr lang="en-US" sz="2400" dirty="0"/>
            </a:br>
            <a:r>
              <a:rPr lang="en-US" sz="2400" dirty="0" smtClean="0"/>
              <a:t>Length is the distance between the end points when measured simultaneously.</a:t>
            </a:r>
            <a:br>
              <a:rPr lang="en-US" sz="2400" dirty="0" smtClean="0"/>
            </a:b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352800"/>
            <a:ext cx="152400" cy="15240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38" y="3343285"/>
            <a:ext cx="809524" cy="1714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681" y="3124200"/>
            <a:ext cx="4860238" cy="3240760"/>
          </a:xfrm>
          <a:prstGeom prst="rect">
            <a:avLst/>
          </a:prstGeom>
        </p:spPr>
      </p:pic>
    </p:spTree>
    <p:extLst>
      <p:ext uri="{BB962C8B-B14F-4D97-AF65-F5344CB8AC3E}">
        <p14:creationId xmlns:p14="http://schemas.microsoft.com/office/powerpoint/2010/main" val="115669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657600"/>
          </a:xfrm>
        </p:spPr>
        <p:txBody>
          <a:bodyPr>
            <a:noAutofit/>
          </a:bodyPr>
          <a:lstStyle/>
          <a:p>
            <a:pPr algn="l"/>
            <a:r>
              <a:rPr lang="en-US" sz="2400" dirty="0" smtClean="0"/>
              <a:t>Time Dilation: Clocks in a moving coordinate system are measured to run slower than those in a stationary coordinate system.</a:t>
            </a:r>
            <a:br>
              <a:rPr lang="en-US" sz="2400" dirty="0" smtClean="0"/>
            </a:br>
            <a:r>
              <a:rPr lang="en-US" sz="2400" dirty="0"/>
              <a:t/>
            </a:r>
            <a:br>
              <a:rPr lang="en-US" sz="2400" dirty="0"/>
            </a:br>
            <a:r>
              <a:rPr lang="en-US" sz="2400" dirty="0" smtClean="0"/>
              <a:t>Length Contraction: The length of an object in a moving coordinate system is measured to be shorter than when it is measured in its own, stationary, coordinate system.</a:t>
            </a:r>
            <a:br>
              <a:rPr lang="en-US" sz="2400" dirty="0" smtClean="0"/>
            </a:br>
            <a:r>
              <a:rPr lang="en-US" sz="2400" dirty="0"/>
              <a:t/>
            </a:r>
            <a:br>
              <a:rPr lang="en-US" sz="2400" dirty="0"/>
            </a:br>
            <a:r>
              <a:rPr lang="en-US" sz="2400" dirty="0" smtClean="0"/>
              <a:t>Events which are simultaneous in one coordinate system will not be measured to be simultaneous in another moving coordinate system.</a:t>
            </a:r>
            <a:br>
              <a:rPr lang="en-US" sz="2400" dirty="0" smtClean="0"/>
            </a:br>
            <a:r>
              <a:rPr lang="en-US" sz="2400" dirty="0"/>
              <a:t/>
            </a:r>
            <a:br>
              <a:rPr lang="en-US" sz="2400" dirty="0"/>
            </a:br>
            <a:r>
              <a:rPr lang="en-US" sz="2400" dirty="0" smtClean="0"/>
              <a:t>No physical object can move with a speed equal to or greater than the speed of light in vacuum. </a:t>
            </a:r>
            <a:br>
              <a:rPr lang="en-US" sz="2400" dirty="0" smtClean="0"/>
            </a:br>
            <a:r>
              <a:rPr lang="en-US" sz="2400" dirty="0"/>
              <a:t/>
            </a:r>
            <a:br>
              <a:rPr lang="en-US" sz="2400" dirty="0"/>
            </a:br>
            <a:r>
              <a:rPr lang="en-US" sz="2400" dirty="0" smtClean="0"/>
              <a:t>E = mc           Mass is a form of energy.</a:t>
            </a:r>
            <a:br>
              <a:rPr lang="en-US" sz="2400" dirty="0" smtClean="0"/>
            </a:br>
            <a:r>
              <a:rPr lang="en-US" sz="2400" dirty="0"/>
              <a:t/>
            </a:r>
            <a:br>
              <a:rPr lang="en-US" sz="2400" dirty="0"/>
            </a:br>
            <a:endParaRPr lang="en-US" sz="2400" dirty="0"/>
          </a:p>
        </p:txBody>
      </p:sp>
      <p:sp>
        <p:nvSpPr>
          <p:cNvPr id="3" name="TextBox 2"/>
          <p:cNvSpPr txBox="1"/>
          <p:nvPr/>
        </p:nvSpPr>
        <p:spPr>
          <a:xfrm>
            <a:off x="1295400" y="5608320"/>
            <a:ext cx="381000" cy="381000"/>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68266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78562"/>
          </a:xfrm>
        </p:spPr>
        <p:txBody>
          <a:bodyPr>
            <a:normAutofit/>
          </a:bodyPr>
          <a:lstStyle/>
          <a:p>
            <a:pPr algn="l"/>
            <a:r>
              <a:rPr lang="en-US" sz="2400" dirty="0" smtClean="0"/>
              <a:t>Special Relativity did not handle accelerations or the presence of gravity.</a:t>
            </a:r>
            <a:br>
              <a:rPr lang="en-US" sz="2400" dirty="0" smtClean="0"/>
            </a:br>
            <a:r>
              <a:rPr lang="en-US" sz="2400" dirty="0"/>
              <a:t/>
            </a:r>
            <a:br>
              <a:rPr lang="en-US" sz="2400" dirty="0"/>
            </a:br>
            <a:r>
              <a:rPr lang="en-US" sz="2400" dirty="0" smtClean="0"/>
              <a:t>Introduce General Relativity</a:t>
            </a:r>
            <a:br>
              <a:rPr lang="en-US" sz="2400" dirty="0" smtClean="0"/>
            </a:br>
            <a:r>
              <a:rPr lang="en-US" sz="2400" dirty="0"/>
              <a:t/>
            </a:r>
            <a:br>
              <a:rPr lang="en-US" sz="2400" dirty="0"/>
            </a:br>
            <a:r>
              <a:rPr lang="en-US" sz="2400" dirty="0" smtClean="0"/>
              <a:t>Einstein said you could not distinguish between an acceleration and the presence of a gravitational force. Imagine yourself in an elevator on earth and in outer space.</a:t>
            </a:r>
            <a:br>
              <a:rPr lang="en-US" sz="2400" dirty="0" smtClean="0"/>
            </a:br>
            <a:r>
              <a:rPr lang="en-US" sz="2400" dirty="0"/>
              <a:t/>
            </a:r>
            <a:br>
              <a:rPr lang="en-US" sz="2400" dirty="0"/>
            </a:br>
            <a:r>
              <a:rPr lang="en-US" sz="2400" dirty="0" smtClean="0"/>
              <a:t>The inertial mass in F=ma is the same mass as in the gravitational force equations.</a:t>
            </a:r>
            <a:br>
              <a:rPr lang="en-US" sz="2400" dirty="0" smtClean="0"/>
            </a:br>
            <a:r>
              <a:rPr lang="en-US" sz="2400" dirty="0"/>
              <a:t/>
            </a:r>
            <a:br>
              <a:rPr lang="en-US" sz="2400" dirty="0"/>
            </a:br>
            <a:r>
              <a:rPr lang="en-US" sz="2400" dirty="0" smtClean="0"/>
              <a:t>The presence of a mass ``warps” space via gravity.</a:t>
            </a:r>
            <a:br>
              <a:rPr lang="en-US" sz="2400" dirty="0" smtClean="0"/>
            </a:br>
            <a:r>
              <a:rPr lang="en-US" sz="2400" dirty="0"/>
              <a:t/>
            </a:r>
            <a:br>
              <a:rPr lang="en-US" sz="2400" dirty="0"/>
            </a:br>
            <a:r>
              <a:rPr lang="en-US" sz="2400" dirty="0" smtClean="0"/>
              <a:t>This causes many effects. Observations all agree with General Relativity.</a:t>
            </a:r>
            <a:endParaRPr lang="en-US" sz="2400" dirty="0"/>
          </a:p>
        </p:txBody>
      </p:sp>
    </p:spTree>
    <p:extLst>
      <p:ext uri="{BB962C8B-B14F-4D97-AF65-F5344CB8AC3E}">
        <p14:creationId xmlns:p14="http://schemas.microsoft.com/office/powerpoint/2010/main" val="2144242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thematics of general relativity - Wikipedia, the free encyclopedi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33807"/>
          </a:xfrm>
          <a:prstGeom prst="rect">
            <a:avLst/>
          </a:prstGeom>
        </p:spPr>
      </p:pic>
    </p:spTree>
    <p:extLst>
      <p:ext uri="{BB962C8B-B14F-4D97-AF65-F5344CB8AC3E}">
        <p14:creationId xmlns:p14="http://schemas.microsoft.com/office/powerpoint/2010/main" val="125430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Precession of perihelion of Mercury.</a:t>
            </a:r>
            <a:endParaRPr lang="en-US"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295" b="1295"/>
          <a:stretch>
            <a:fillRect/>
          </a:stretch>
        </p:blipFill>
        <p:spPr/>
      </p:pic>
      <p:sp>
        <p:nvSpPr>
          <p:cNvPr id="4" name="Text Placeholder 3"/>
          <p:cNvSpPr>
            <a:spLocks noGrp="1"/>
          </p:cNvSpPr>
          <p:nvPr>
            <p:ph type="body" sz="half" idx="2"/>
          </p:nvPr>
        </p:nvSpPr>
        <p:spPr>
          <a:xfrm>
            <a:off x="609600" y="5367338"/>
            <a:ext cx="7696200" cy="804862"/>
          </a:xfrm>
        </p:spPr>
        <p:txBody>
          <a:bodyPr>
            <a:normAutofit lnSpcReduction="10000"/>
          </a:bodyPr>
          <a:lstStyle/>
          <a:p>
            <a:r>
              <a:rPr lang="en-US" sz="2400" dirty="0" smtClean="0"/>
              <a:t>About half of the effect is due to the other planets and half to General Relativity.</a:t>
            </a:r>
            <a:endParaRPr lang="en-US" sz="2400" dirty="0"/>
          </a:p>
        </p:txBody>
      </p:sp>
    </p:spTree>
    <p:extLst>
      <p:ext uri="{BB962C8B-B14F-4D97-AF65-F5344CB8AC3E}">
        <p14:creationId xmlns:p14="http://schemas.microsoft.com/office/powerpoint/2010/main" val="750628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200"/>
            <a:ext cx="8229600" cy="5943600"/>
          </a:xfrm>
        </p:spPr>
        <p:txBody>
          <a:bodyPr>
            <a:noAutofit/>
          </a:bodyPr>
          <a:lstStyle/>
          <a:p>
            <a:pPr algn="l"/>
            <a:r>
              <a:rPr lang="en-US" sz="2400" dirty="0" smtClean="0"/>
              <a:t>Bending of the path followed by light traversing through a region with a gravitational field.</a:t>
            </a:r>
            <a:br>
              <a:rPr lang="en-US" sz="2400" dirty="0" smtClean="0"/>
            </a:br>
            <a:r>
              <a:rPr lang="en-US" sz="2400" dirty="0"/>
              <a:t/>
            </a:r>
            <a:br>
              <a:rPr lang="en-US" sz="2400" dirty="0"/>
            </a:br>
            <a:r>
              <a:rPr lang="en-US" sz="2400" dirty="0" smtClean="0"/>
              <a:t>Detected by Eddington in 1919 during a solar eclipse of the sun.</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81200"/>
            <a:ext cx="4165600" cy="4165600"/>
          </a:xfrm>
          <a:prstGeom prst="rect">
            <a:avLst/>
          </a:prstGeom>
        </p:spPr>
      </p:pic>
    </p:spTree>
    <p:extLst>
      <p:ext uri="{BB962C8B-B14F-4D97-AF65-F5344CB8AC3E}">
        <p14:creationId xmlns:p14="http://schemas.microsoft.com/office/powerpoint/2010/main" val="3031660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2700" dirty="0" smtClean="0"/>
              <a:t>Gravitational “red shift” of light.</a:t>
            </a:r>
            <a:br>
              <a:rPr lang="en-US" sz="2700" dirty="0" smtClean="0"/>
            </a:br>
            <a:r>
              <a:rPr lang="en-US" sz="2700" dirty="0"/>
              <a:t/>
            </a:r>
            <a:br>
              <a:rPr lang="en-US" sz="2700" dirty="0"/>
            </a:br>
            <a:r>
              <a:rPr lang="en-US" sz="2700" dirty="0" smtClean="0"/>
              <a:t>The wave  length of light increases, and its frequency decreases, as it moves away from a gravitating mass. </a:t>
            </a:r>
            <a:br>
              <a:rPr lang="en-US" sz="2700" dirty="0" smtClean="0"/>
            </a:br>
            <a:r>
              <a:rPr lang="en-US" sz="2700" dirty="0" smtClean="0"/>
              <a:t>The wave length of light decreases, and its frequency increases, as it moves towards a gravitation mass.</a:t>
            </a:r>
            <a:br>
              <a:rPr lang="en-US" sz="2700" dirty="0" smtClean="0"/>
            </a:br>
            <a:r>
              <a:rPr lang="en-US" sz="2700" dirty="0"/>
              <a:t/>
            </a:r>
            <a:br>
              <a:rPr lang="en-US" sz="2700" dirty="0"/>
            </a:br>
            <a:r>
              <a:rPr lang="en-US" sz="2700" dirty="0" smtClean="0"/>
              <a:t>Confirmed by Pound &amp; </a:t>
            </a:r>
            <a:r>
              <a:rPr lang="en-US" sz="2700" dirty="0" err="1" smtClean="0"/>
              <a:t>Rebka</a:t>
            </a:r>
            <a:r>
              <a:rPr lang="en-US" sz="2700" dirty="0" smtClean="0"/>
              <a:t> at Harvard around 1960.</a:t>
            </a:r>
            <a:br>
              <a:rPr lang="en-US" sz="2700" dirty="0" smtClean="0"/>
            </a:br>
            <a:r>
              <a:rPr lang="en-US" sz="2700" dirty="0"/>
              <a:t/>
            </a:r>
            <a:br>
              <a:rPr lang="en-US" sz="2700" dirty="0"/>
            </a:br>
            <a:r>
              <a:rPr lang="en-US" sz="2700" dirty="0" smtClean="0"/>
              <a:t>A light beam with “wave length” 1.0 in the basement had a “wavelength” of 1.000000000000002455 at the building roof.</a:t>
            </a:r>
            <a:br>
              <a:rPr lang="en-US" sz="2700" dirty="0" smtClean="0"/>
            </a:br>
            <a:r>
              <a:rPr lang="en-US" sz="2700" dirty="0"/>
              <a:t/>
            </a:r>
            <a:br>
              <a:rPr lang="en-US" sz="2700" dirty="0"/>
            </a:br>
            <a:r>
              <a:rPr lang="en-US" sz="2700" dirty="0" smtClean="0"/>
              <a:t>Therefore, a clock in a gravitational field will be measured to run slower than that same clock away from the gravitational field. </a:t>
            </a:r>
            <a:br>
              <a:rPr lang="en-US" sz="2700" dirty="0" smtClean="0"/>
            </a:br>
            <a:r>
              <a:rPr lang="en-US" sz="2700" dirty="0" smtClean="0"/>
              <a:t/>
            </a:r>
            <a:br>
              <a:rPr lang="en-US" sz="2700" dirty="0" smtClean="0"/>
            </a:br>
            <a:r>
              <a:rPr lang="en-US" sz="2700" dirty="0" smtClean="0"/>
              <a:t>You “live longer” because you are in the gravitational fields of the sun and earth.</a:t>
            </a:r>
            <a:r>
              <a:rPr lang="en-US" sz="2400" dirty="0"/>
              <a:t/>
            </a:r>
            <a:br>
              <a:rPr lang="en-US" sz="2400" dirty="0"/>
            </a:br>
            <a:endParaRPr lang="en-US" sz="2400" dirty="0"/>
          </a:p>
        </p:txBody>
      </p:sp>
    </p:spTree>
    <p:extLst>
      <p:ext uri="{BB962C8B-B14F-4D97-AF65-F5344CB8AC3E}">
        <p14:creationId xmlns:p14="http://schemas.microsoft.com/office/powerpoint/2010/main" val="2534123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Gravitational Redshift</a:t>
            </a:r>
            <a:br>
              <a:rPr lang="en-US" sz="2400" dirty="0" smtClean="0"/>
            </a:br>
            <a:r>
              <a:rPr lang="en-US" sz="2400" dirty="0" smtClean="0"/>
              <a:t>Wavelength increases as light moves away from large mass.</a:t>
            </a:r>
            <a:br>
              <a:rPr lang="en-US" sz="2400" dirty="0" smtClean="0"/>
            </a:br>
            <a:r>
              <a:rPr lang="en-US" sz="2400" dirty="0" smtClean="0"/>
              <a:t>Blue light becomes more red.</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158" y="1733762"/>
            <a:ext cx="2539683" cy="3390476"/>
          </a:xfrm>
          <a:prstGeom prst="rect">
            <a:avLst/>
          </a:prstGeom>
        </p:spPr>
      </p:pic>
    </p:spTree>
    <p:extLst>
      <p:ext uri="{BB962C8B-B14F-4D97-AF65-F5344CB8AC3E}">
        <p14:creationId xmlns:p14="http://schemas.microsoft.com/office/powerpoint/2010/main" val="34837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516562"/>
          </a:xfrm>
        </p:spPr>
        <p:txBody>
          <a:bodyPr>
            <a:noAutofit/>
          </a:bodyPr>
          <a:lstStyle/>
          <a:p>
            <a:pPr algn="l"/>
            <a:r>
              <a:rPr lang="en-US" sz="2400" dirty="0" smtClean="0"/>
              <a:t>Special Relativity:</a:t>
            </a:r>
            <a:br>
              <a:rPr lang="en-US" sz="2400" dirty="0" smtClean="0"/>
            </a:br>
            <a:r>
              <a:rPr lang="en-US" sz="2400" dirty="0"/>
              <a:t/>
            </a:r>
            <a:br>
              <a:rPr lang="en-US" sz="2400" dirty="0"/>
            </a:br>
            <a:r>
              <a:rPr lang="en-US" sz="2400" dirty="0" smtClean="0"/>
              <a:t>Behavior of Space and Time as measured in inertial coordinate systems moving at constant velocity with respect to each other.</a:t>
            </a:r>
            <a:br>
              <a:rPr lang="en-US" sz="2400" dirty="0" smtClean="0"/>
            </a:br>
            <a:r>
              <a:rPr lang="en-US" sz="2400" dirty="0" smtClean="0"/>
              <a:t/>
            </a:r>
            <a:br>
              <a:rPr lang="en-US" sz="2400" dirty="0" smtClean="0"/>
            </a:br>
            <a:r>
              <a:rPr lang="en-US" sz="2400" dirty="0" smtClean="0"/>
              <a:t>Maxwell Equations for Electromagnetic Waves (1865) had a velocity related to constants of nature and independent of coordinate system.</a:t>
            </a:r>
            <a:br>
              <a:rPr lang="en-US" sz="2400" dirty="0" smtClean="0"/>
            </a:br>
            <a:r>
              <a:rPr lang="en-US" sz="2400" dirty="0"/>
              <a:t/>
            </a:r>
            <a:br>
              <a:rPr lang="en-US" sz="2400" dirty="0"/>
            </a:br>
            <a:r>
              <a:rPr lang="en-US" sz="2400" dirty="0" smtClean="0"/>
              <a:t>“</a:t>
            </a:r>
            <a:r>
              <a:rPr lang="en-US" sz="2400" dirty="0" err="1" smtClean="0"/>
              <a:t>Aether</a:t>
            </a:r>
            <a:r>
              <a:rPr lang="en-US" sz="2400" dirty="0" smtClean="0"/>
              <a:t>” was proposed as the ``medium” which ``waved”.</a:t>
            </a:r>
            <a:br>
              <a:rPr lang="en-US" sz="2400" dirty="0" smtClean="0"/>
            </a:br>
            <a:r>
              <a:rPr lang="en-US" sz="2400" dirty="0"/>
              <a:t/>
            </a:r>
            <a:br>
              <a:rPr lang="en-US" sz="2400" dirty="0"/>
            </a:br>
            <a:r>
              <a:rPr lang="en-US" sz="2400" dirty="0" smtClean="0"/>
              <a:t>Michelson-Morley experiment did not detect this ``</a:t>
            </a:r>
            <a:r>
              <a:rPr lang="en-US" sz="2400" dirty="0" err="1" smtClean="0"/>
              <a:t>aether</a:t>
            </a:r>
            <a:r>
              <a:rPr lang="en-US" sz="2400" dirty="0" smtClean="0"/>
              <a:t>”.</a:t>
            </a:r>
            <a:br>
              <a:rPr lang="en-US" sz="2400" dirty="0" smtClean="0"/>
            </a:br>
            <a:r>
              <a:rPr lang="en-US" sz="2400" dirty="0" smtClean="0"/>
              <a:t/>
            </a:r>
            <a:br>
              <a:rPr lang="en-US" sz="2400" dirty="0" smtClean="0"/>
            </a:br>
            <a:r>
              <a:rPr lang="en-US" sz="2400" dirty="0"/>
              <a:t/>
            </a:r>
            <a:br>
              <a:rPr lang="en-US" sz="2400" dirty="0"/>
            </a:br>
            <a:endParaRPr lang="en-US" sz="2400" dirty="0"/>
          </a:p>
        </p:txBody>
      </p:sp>
    </p:spTree>
    <p:extLst>
      <p:ext uri="{BB962C8B-B14F-4D97-AF65-F5344CB8AC3E}">
        <p14:creationId xmlns:p14="http://schemas.microsoft.com/office/powerpoint/2010/main" val="2676494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a:r>
              <a:rPr lang="en-US" sz="2400" dirty="0" smtClean="0"/>
              <a:t>Black Holes:</a:t>
            </a:r>
            <a:br>
              <a:rPr lang="en-US" sz="2400" dirty="0" smtClean="0"/>
            </a:br>
            <a:r>
              <a:rPr lang="en-US" sz="2400" dirty="0" smtClean="0"/>
              <a:t/>
            </a:r>
            <a:br>
              <a:rPr lang="en-US" sz="2400" dirty="0" smtClean="0"/>
            </a:br>
            <a:r>
              <a:rPr lang="en-US" sz="2400" dirty="0" smtClean="0"/>
              <a:t>A large mass can “warp” space so much that an object close to it, inside its “Schwarzschild Radius”, can never escape. True even for light. The ultimate limit of gravitational red shifting.</a:t>
            </a:r>
            <a:br>
              <a:rPr lang="en-US" sz="2400" dirty="0" smtClean="0"/>
            </a:br>
            <a:r>
              <a:rPr lang="en-US" sz="2400" dirty="0"/>
              <a:t/>
            </a:r>
            <a:br>
              <a:rPr lang="en-US" sz="2400" dirty="0"/>
            </a:br>
            <a:r>
              <a:rPr lang="en-US" sz="2400" dirty="0" smtClean="0"/>
              <a:t>Same result from thinking about “escape velocity”.</a:t>
            </a:r>
            <a:br>
              <a:rPr lang="en-US" sz="2400" dirty="0" smtClean="0"/>
            </a:br>
            <a:r>
              <a:rPr lang="en-US" sz="2400" dirty="0"/>
              <a:t/>
            </a:r>
            <a:br>
              <a:rPr lang="en-US" sz="2400" dirty="0"/>
            </a:br>
            <a:r>
              <a:rPr lang="en-US" sz="2400" dirty="0" smtClean="0"/>
              <a:t>Evidence exists indicating that there are massive black holes at the center of most galaxies, including our Milky Way,  which has 4.1 million solar masses.</a:t>
            </a:r>
            <a:br>
              <a:rPr lang="en-US" sz="2400" dirty="0" smtClean="0"/>
            </a:br>
            <a:r>
              <a:rPr lang="en-US" sz="2400" dirty="0"/>
              <a:t/>
            </a:r>
            <a:br>
              <a:rPr lang="en-US" sz="2400" dirty="0"/>
            </a:br>
            <a:r>
              <a:rPr lang="en-US" sz="2400" dirty="0" smtClean="0"/>
              <a:t>Although no matter can escape a black hole they may radiate energy via ``Hawking Radiation”. Insignificant effect for large black holes, but micro black holes can “evaporate”.</a:t>
            </a:r>
            <a:br>
              <a:rPr lang="en-US" sz="2400" dirty="0" smtClean="0"/>
            </a:br>
            <a:r>
              <a:rPr lang="en-US" sz="2400" dirty="0"/>
              <a:t/>
            </a:r>
            <a:br>
              <a:rPr lang="en-US" sz="2400" dirty="0"/>
            </a:br>
            <a:r>
              <a:rPr lang="en-US" sz="2400" dirty="0" smtClean="0"/>
              <a:t>Schwarzschild radius for the earth is about 1 cm.</a:t>
            </a:r>
            <a:r>
              <a:rPr lang="en-US" sz="2400" dirty="0"/>
              <a:t/>
            </a:r>
            <a:br>
              <a:rPr lang="en-US" sz="24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565218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172200"/>
          </a:xfrm>
        </p:spPr>
        <p:txBody>
          <a:bodyPr>
            <a:normAutofit fontScale="90000"/>
          </a:bodyPr>
          <a:lstStyle/>
          <a:p>
            <a:pPr algn="l"/>
            <a:r>
              <a:rPr lang="en-US" sz="2400" dirty="0" smtClean="0"/>
              <a:t>Gravitational Waves:</a:t>
            </a:r>
            <a:br>
              <a:rPr lang="en-US" sz="2400" dirty="0" smtClean="0"/>
            </a:br>
            <a:r>
              <a:rPr lang="en-US" sz="2400" dirty="0" smtClean="0"/>
              <a:t/>
            </a:r>
            <a:br>
              <a:rPr lang="en-US" sz="2400" dirty="0" smtClean="0"/>
            </a:br>
            <a:r>
              <a:rPr lang="en-US" sz="2400" dirty="0" smtClean="0"/>
              <a:t>So far we have only discussed stationary gravitating masses.</a:t>
            </a:r>
            <a:br>
              <a:rPr lang="en-US" sz="2400" dirty="0" smtClean="0"/>
            </a:br>
            <a:r>
              <a:rPr lang="en-US" sz="2400" dirty="0"/>
              <a:t/>
            </a:r>
            <a:br>
              <a:rPr lang="en-US" sz="2400" dirty="0"/>
            </a:br>
            <a:r>
              <a:rPr lang="en-US" sz="2400" dirty="0" smtClean="0"/>
              <a:t>Accelerating electric charges emit E-M waves. Microwaves, gamma rays, X-rays, radio waves, microwaves, infrared radiation, ultraviolet radiation, visible light.</a:t>
            </a:r>
            <a:br>
              <a:rPr lang="en-US" sz="2400" dirty="0" smtClean="0"/>
            </a:br>
            <a:r>
              <a:rPr lang="en-US" sz="2400" dirty="0"/>
              <a:t/>
            </a:r>
            <a:br>
              <a:rPr lang="en-US" sz="2400" dirty="0"/>
            </a:br>
            <a:r>
              <a:rPr lang="en-US" sz="2400" dirty="0" smtClean="0"/>
              <a:t>Similarly, accelerating mass emits, according to Einstein, gravitational waves.</a:t>
            </a:r>
            <a:br>
              <a:rPr lang="en-US" sz="2400" dirty="0" smtClean="0"/>
            </a:br>
            <a:r>
              <a:rPr lang="en-US" sz="2400" dirty="0"/>
              <a:t/>
            </a:r>
            <a:br>
              <a:rPr lang="en-US" sz="2400" dirty="0"/>
            </a:br>
            <a:r>
              <a:rPr lang="en-US" sz="2400" dirty="0" smtClean="0"/>
              <a:t>Electromagnetic waves are planar whereas gravitational waves oscillate (squeeze-stretch) in both transverse directions.</a:t>
            </a:r>
            <a:br>
              <a:rPr lang="en-US" sz="2400" dirty="0" smtClean="0"/>
            </a:br>
            <a:r>
              <a:rPr lang="en-US" sz="2400" dirty="0"/>
              <a:t/>
            </a:r>
            <a:br>
              <a:rPr lang="en-US" sz="2400" dirty="0"/>
            </a:br>
            <a:r>
              <a:rPr lang="en-US" sz="2400" dirty="0" smtClean="0"/>
              <a:t>LIGO discovered Gravitational Waves. Today’s real subject.</a:t>
            </a:r>
            <a:br>
              <a:rPr lang="en-US" sz="2400" dirty="0" smtClean="0"/>
            </a:br>
            <a:r>
              <a:rPr lang="en-US" sz="2400" dirty="0"/>
              <a:t/>
            </a:r>
            <a:br>
              <a:rPr lang="en-US" sz="24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641853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2700" dirty="0" smtClean="0"/>
              <a:t>Evidence for gravitational waves already  </a:t>
            </a:r>
            <a:r>
              <a:rPr lang="en-US" sz="2700" dirty="0" smtClean="0"/>
              <a:t>existed</a:t>
            </a:r>
            <a:r>
              <a:rPr lang="en-US" sz="2700" dirty="0" smtClean="0"/>
              <a:t>.</a:t>
            </a:r>
            <a:br>
              <a:rPr lang="en-US" sz="2700" dirty="0" smtClean="0"/>
            </a:br>
            <a:r>
              <a:rPr lang="en-US" sz="2700" dirty="0"/>
              <a:t/>
            </a:r>
            <a:br>
              <a:rPr lang="en-US" sz="2700" dirty="0"/>
            </a:br>
            <a:r>
              <a:rPr lang="en-US" sz="2700" dirty="0" smtClean="0"/>
              <a:t>1974: </a:t>
            </a:r>
            <a:r>
              <a:rPr lang="en-US" sz="2700" dirty="0" err="1" smtClean="0"/>
              <a:t>Hulse</a:t>
            </a:r>
            <a:r>
              <a:rPr lang="en-US" sz="2700" dirty="0" smtClean="0"/>
              <a:t>-Taylor Pulsar (1993 Nobel Prize):</a:t>
            </a:r>
            <a:br>
              <a:rPr lang="en-US" sz="2700" dirty="0" smtClean="0"/>
            </a:br>
            <a:r>
              <a:rPr lang="en-US" sz="2700" dirty="0"/>
              <a:t/>
            </a:r>
            <a:br>
              <a:rPr lang="en-US" sz="2700" dirty="0"/>
            </a:br>
            <a:r>
              <a:rPr lang="en-US" sz="2700" dirty="0" smtClean="0"/>
              <a:t>Binary Pulsar (2 neutron stars) system emits gravitational waves and slowly looses energy due to rotation of two objects. Pulsar is neutron star emitting energy along its magnetic field axis which differs from its rotational axis.</a:t>
            </a:r>
            <a:br>
              <a:rPr lang="en-US" sz="2700" dirty="0" smtClean="0"/>
            </a:br>
            <a:r>
              <a:rPr lang="en-US" sz="2700" dirty="0"/>
              <a:t/>
            </a:r>
            <a:br>
              <a:rPr lang="en-US" sz="2700" dirty="0"/>
            </a:br>
            <a:r>
              <a:rPr lang="en-US" sz="2700" dirty="0" smtClean="0"/>
              <a:t>Orbital period slowly decreases as energy is lost. </a:t>
            </a:r>
            <a:br>
              <a:rPr lang="en-US" sz="2700" dirty="0" smtClean="0"/>
            </a:br>
            <a:r>
              <a:rPr lang="en-US" sz="2700" dirty="0"/>
              <a:t/>
            </a:r>
            <a:br>
              <a:rPr lang="en-US" sz="2700" dirty="0"/>
            </a:br>
            <a:r>
              <a:rPr lang="en-US" sz="2700" dirty="0" smtClean="0"/>
              <a:t>Excellent agreement with General Relativity expectations.</a:t>
            </a:r>
            <a:br>
              <a:rPr lang="en-US" sz="2700" dirty="0" smtClean="0"/>
            </a:br>
            <a:r>
              <a:rPr lang="en-US" sz="2700" dirty="0"/>
              <a:t/>
            </a:r>
            <a:br>
              <a:rPr lang="en-US" sz="2700" dirty="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272969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J0737-3039 still1 large - Binary pulsar - Wikipedia, the free encyclopedi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7" y="-381000"/>
            <a:ext cx="9790759" cy="7875494"/>
          </a:xfrm>
          <a:prstGeom prst="rect">
            <a:avLst/>
          </a:prstGeom>
        </p:spPr>
      </p:pic>
    </p:spTree>
    <p:extLst>
      <p:ext uri="{BB962C8B-B14F-4D97-AF65-F5344CB8AC3E}">
        <p14:creationId xmlns:p14="http://schemas.microsoft.com/office/powerpoint/2010/main" val="1526250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R B1913+16 period shift graph - Hulse–Taylor binary - Wikipedia, the free encyclopedi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096"/>
            <a:ext cx="9144000" cy="6333807"/>
          </a:xfrm>
          <a:prstGeom prst="rect">
            <a:avLst/>
          </a:prstGeom>
        </p:spPr>
      </p:pic>
      <p:pic>
        <p:nvPicPr>
          <p:cNvPr id="3" name="Picture 2" descr="3. The Hulse-Taylor Pulsar - Evidence of Gravitational Waves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096"/>
            <a:ext cx="9144000" cy="6333807"/>
          </a:xfrm>
          <a:prstGeom prst="rect">
            <a:avLst/>
          </a:prstGeom>
        </p:spPr>
      </p:pic>
    </p:spTree>
    <p:extLst>
      <p:ext uri="{BB962C8B-B14F-4D97-AF65-F5344CB8AC3E}">
        <p14:creationId xmlns:p14="http://schemas.microsoft.com/office/powerpoint/2010/main" val="486288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126162"/>
          </a:xfrm>
        </p:spPr>
        <p:txBody>
          <a:bodyPr>
            <a:normAutofit fontScale="90000"/>
          </a:bodyPr>
          <a:lstStyle/>
          <a:p>
            <a:pPr algn="l"/>
            <a:r>
              <a:rPr lang="en-US" sz="2400" dirty="0" smtClean="0"/>
              <a:t>LIGO experiment is first detection of Gravitational Waves.</a:t>
            </a:r>
            <a:br>
              <a:rPr lang="en-US" sz="2400" dirty="0" smtClean="0"/>
            </a:br>
            <a:r>
              <a:rPr lang="en-US" sz="2400" dirty="0"/>
              <a:t/>
            </a:r>
            <a:br>
              <a:rPr lang="en-US" sz="2400" dirty="0"/>
            </a:br>
            <a:r>
              <a:rPr lang="en-US" sz="2400" dirty="0" smtClean="0"/>
              <a:t>L:	Laser</a:t>
            </a:r>
            <a:br>
              <a:rPr lang="en-US" sz="2400" dirty="0" smtClean="0"/>
            </a:br>
            <a:r>
              <a:rPr lang="en-US" sz="2400" dirty="0" smtClean="0"/>
              <a:t>I:	Interferometer</a:t>
            </a:r>
            <a:br>
              <a:rPr lang="en-US" sz="2400" dirty="0" smtClean="0"/>
            </a:br>
            <a:r>
              <a:rPr lang="en-US" sz="2400" dirty="0" smtClean="0"/>
              <a:t>G:	Gravitational Wave</a:t>
            </a:r>
            <a:br>
              <a:rPr lang="en-US" sz="2400" dirty="0" smtClean="0"/>
            </a:br>
            <a:r>
              <a:rPr lang="en-US" sz="2400" dirty="0" smtClean="0"/>
              <a:t>O:	Observatory</a:t>
            </a:r>
            <a:br>
              <a:rPr lang="en-US" sz="2400" dirty="0" smtClean="0"/>
            </a:br>
            <a:r>
              <a:rPr lang="en-US" sz="2400" dirty="0"/>
              <a:t/>
            </a:r>
            <a:br>
              <a:rPr lang="en-US" sz="2400" dirty="0"/>
            </a:br>
            <a:r>
              <a:rPr lang="en-US" sz="2400" dirty="0" smtClean="0"/>
              <a:t>Two facilities: Hanford, Washington &amp; Livingston, Louisiana.</a:t>
            </a:r>
            <a:br>
              <a:rPr lang="en-US" sz="2400" dirty="0" smtClean="0"/>
            </a:br>
            <a:r>
              <a:rPr lang="en-US" sz="2400" dirty="0"/>
              <a:t/>
            </a:r>
            <a:br>
              <a:rPr lang="en-US" sz="2400" dirty="0"/>
            </a:br>
            <a:r>
              <a:rPr lang="en-US" sz="2400" dirty="0" smtClean="0"/>
              <a:t>Detector arms are 4 km long and can detect a distance change of 1/10,000 the width of a proton!!! Equivalent to measuring the distance to our nearest neighboring star to the width of one human hair.</a:t>
            </a:r>
            <a:br>
              <a:rPr lang="en-US" sz="2400" dirty="0" smtClean="0"/>
            </a:br>
            <a:r>
              <a:rPr lang="en-US" sz="2400" dirty="0"/>
              <a:t/>
            </a:r>
            <a:br>
              <a:rPr lang="en-US" sz="2400" dirty="0"/>
            </a:br>
            <a:r>
              <a:rPr lang="en-US" sz="2400" dirty="0" smtClean="0"/>
              <a:t>Laser beam is split into the 2 arms, bounces back and forth 280 times, and is eventually superimposed for interference to check for changes in the length of the arms. Effective arm length is 1120 km.</a:t>
            </a:r>
            <a:br>
              <a:rPr lang="en-US" sz="2400" dirty="0" smtClean="0"/>
            </a:br>
            <a:r>
              <a:rPr lang="en-US" sz="2400" dirty="0"/>
              <a:t/>
            </a:r>
            <a:br>
              <a:rPr lang="en-US" sz="2400" dirty="0"/>
            </a:br>
            <a:r>
              <a:rPr lang="en-US" sz="2400" dirty="0" smtClean="0"/>
              <a:t>Like Michelson-Morley.</a:t>
            </a:r>
            <a:endParaRPr lang="en-US" sz="2400" dirty="0"/>
          </a:p>
        </p:txBody>
      </p:sp>
    </p:spTree>
    <p:extLst>
      <p:ext uri="{BB962C8B-B14F-4D97-AF65-F5344CB8AC3E}">
        <p14:creationId xmlns:p14="http://schemas.microsoft.com/office/powerpoint/2010/main" val="11220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Explaining LIGO: detecting colliding black holes and gravitational wave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010400"/>
            <a:ext cx="20241570" cy="14020800"/>
          </a:xfrm>
          <a:prstGeom prst="rect">
            <a:avLst/>
          </a:prstGeom>
        </p:spPr>
      </p:pic>
    </p:spTree>
    <p:extLst>
      <p:ext uri="{BB962C8B-B14F-4D97-AF65-F5344CB8AC3E}">
        <p14:creationId xmlns:p14="http://schemas.microsoft.com/office/powerpoint/2010/main" val="123919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344"/>
            <a:ext cx="8229600" cy="5973762"/>
          </a:xfrm>
        </p:spPr>
        <p:txBody>
          <a:bodyPr>
            <a:normAutofit fontScale="90000"/>
          </a:bodyPr>
          <a:lstStyle/>
          <a:p>
            <a:pPr algn="l"/>
            <a:r>
              <a:rPr lang="en-US" sz="2400" dirty="0" smtClean="0"/>
              <a:t>LIGO conversations started in 1970.</a:t>
            </a:r>
            <a:br>
              <a:rPr lang="en-US" sz="2400" dirty="0" smtClean="0"/>
            </a:br>
            <a:r>
              <a:rPr lang="en-US" sz="2400" dirty="0"/>
              <a:t/>
            </a:r>
            <a:br>
              <a:rPr lang="en-US" sz="2400" dirty="0"/>
            </a:br>
            <a:r>
              <a:rPr lang="en-US" sz="2400" dirty="0" smtClean="0"/>
              <a:t>Inspired by 1960 Joe Weber (false) result at U. Maryland.</a:t>
            </a:r>
            <a:br>
              <a:rPr lang="en-US" sz="2400" dirty="0" smtClean="0"/>
            </a:br>
            <a:r>
              <a:rPr lang="en-US" sz="2400" dirty="0"/>
              <a:t/>
            </a:r>
            <a:br>
              <a:rPr lang="en-US" sz="2400" dirty="0"/>
            </a:br>
            <a:r>
              <a:rPr lang="en-US" sz="2400" dirty="0" smtClean="0"/>
              <a:t>Completed in 1999.</a:t>
            </a:r>
            <a:br>
              <a:rPr lang="en-US" sz="2400" dirty="0" smtClean="0"/>
            </a:br>
            <a:r>
              <a:rPr lang="en-US" sz="2400" dirty="0" smtClean="0"/>
              <a:t/>
            </a:r>
            <a:br>
              <a:rPr lang="en-US" sz="2400" dirty="0" smtClean="0"/>
            </a:br>
            <a:r>
              <a:rPr lang="en-US" sz="2400" dirty="0" smtClean="0"/>
              <a:t>First “search” started in 2002,</a:t>
            </a:r>
            <a:br>
              <a:rPr lang="en-US" sz="2400" dirty="0" smtClean="0"/>
            </a:br>
            <a:r>
              <a:rPr lang="en-US" sz="2400" dirty="0" smtClean="0"/>
              <a:t/>
            </a:r>
            <a:br>
              <a:rPr lang="en-US" sz="2400" dirty="0" smtClean="0"/>
            </a:br>
            <a:r>
              <a:rPr lang="en-US" sz="2400" dirty="0" smtClean="0"/>
              <a:t>Upgrade started in 2010. Factor 10 in sensitivity. Factor 1000 in volume of space available for search.</a:t>
            </a:r>
            <a:br>
              <a:rPr lang="en-US" sz="2400" dirty="0" smtClean="0"/>
            </a:br>
            <a:r>
              <a:rPr lang="en-US" sz="2400" dirty="0" smtClean="0"/>
              <a:t/>
            </a:r>
            <a:br>
              <a:rPr lang="en-US" sz="2400" dirty="0" smtClean="0"/>
            </a:br>
            <a:r>
              <a:rPr lang="en-US" sz="2400" dirty="0" smtClean="0"/>
              <a:t>Search resumed in Sept 2015 in debugging mode.</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7537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Basic_ifo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9527"/>
            <a:ext cx="9144000" cy="586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22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0"/>
            <a:ext cx="5486400" cy="566738"/>
          </a:xfrm>
        </p:spPr>
        <p:txBody>
          <a:bodyPr/>
          <a:lstStyle/>
          <a:p>
            <a:r>
              <a:rPr lang="en-US" dirty="0" smtClean="0"/>
              <a:t>LIGO Detector</a:t>
            </a:r>
            <a:endParaRPr lang="en-US" dirty="0"/>
          </a:p>
        </p:txBody>
      </p:sp>
      <p:pic>
        <p:nvPicPr>
          <p:cNvPr id="5" name="Picture Placeholder 4" descr="Epic_Gravitational_Wave_Detection_How-030d3f889c4738f18c2a65a1686e1250 (JPEG Image, 669 × 377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103094" y="-1600200"/>
            <a:ext cx="9220200" cy="7924800"/>
          </a:xfrm>
        </p:spPr>
      </p:pic>
    </p:spTree>
    <p:extLst>
      <p:ext uri="{BB962C8B-B14F-4D97-AF65-F5344CB8AC3E}">
        <p14:creationId xmlns:p14="http://schemas.microsoft.com/office/powerpoint/2010/main" val="375352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91262"/>
            <a:ext cx="7467600" cy="566738"/>
          </a:xfrm>
        </p:spPr>
        <p:txBody>
          <a:bodyPr>
            <a:noAutofit/>
          </a:bodyPr>
          <a:lstStyle/>
          <a:p>
            <a:r>
              <a:rPr lang="en-US" sz="2400" dirty="0" smtClean="0"/>
              <a:t>Michelson Morley Experiment to detect the </a:t>
            </a:r>
            <a:r>
              <a:rPr lang="en-US" sz="2400" dirty="0" err="1" smtClean="0"/>
              <a:t>aether</a:t>
            </a:r>
            <a:r>
              <a:rPr lang="en-US" sz="2400" dirty="0" smtClean="0"/>
              <a:t>.</a:t>
            </a:r>
            <a:br>
              <a:rPr lang="en-US" sz="2400" dirty="0" smtClean="0"/>
            </a:br>
            <a:r>
              <a:rPr lang="en-US" sz="2400" dirty="0" smtClean="0"/>
              <a:t>Interference pattern should change as earth goes around the sun and as earth rotates on its axis each day. No change in the interference pattern was observed, i.e. no evidence of the </a:t>
            </a:r>
            <a:r>
              <a:rPr lang="en-US" sz="2400" dirty="0" err="1" smtClean="0"/>
              <a:t>aether</a:t>
            </a:r>
            <a:r>
              <a:rPr lang="en-US" sz="2400" dirty="0" smtClean="0"/>
              <a:t> was found.</a:t>
            </a:r>
            <a:br>
              <a:rPr lang="en-US" sz="2400" dirty="0" smtClean="0"/>
            </a:br>
            <a:endParaRPr lang="en-US" sz="2400" dirty="0"/>
          </a:p>
        </p:txBody>
      </p:sp>
      <p:pic>
        <p:nvPicPr>
          <p:cNvPr id="5" name="Picture Placeholder 4" descr="Michelson-morley.png (PNG Image, 800 × 60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1752600" y="228600"/>
            <a:ext cx="5486400" cy="4114800"/>
          </a:xfrm>
        </p:spPr>
      </p:pic>
    </p:spTree>
    <p:extLst>
      <p:ext uri="{BB962C8B-B14F-4D97-AF65-F5344CB8AC3E}">
        <p14:creationId xmlns:p14="http://schemas.microsoft.com/office/powerpoint/2010/main" val="554245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0"/>
            <a:ext cx="5486400" cy="566738"/>
          </a:xfrm>
        </p:spPr>
        <p:txBody>
          <a:bodyPr/>
          <a:lstStyle/>
          <a:p>
            <a:r>
              <a:rPr lang="en-US" dirty="0" smtClean="0"/>
              <a:t>LIGO 4 vibration damping masses</a:t>
            </a:r>
            <a:endParaRPr lang="en-US" dirty="0"/>
          </a:p>
        </p:txBody>
      </p:sp>
      <p:pic>
        <p:nvPicPr>
          <p:cNvPr id="5" name="Picture Placeholder 4" descr="labeled_quad.jpg (JPEG Image, 854 × 1016 pixels) - Scaled (59%)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53788" y="381000"/>
            <a:ext cx="9067800" cy="5486400"/>
          </a:xfrm>
        </p:spPr>
      </p:pic>
    </p:spTree>
    <p:extLst>
      <p:ext uri="{BB962C8B-B14F-4D97-AF65-F5344CB8AC3E}">
        <p14:creationId xmlns:p14="http://schemas.microsoft.com/office/powerpoint/2010/main" val="3575685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867400"/>
            <a:ext cx="5486400" cy="566738"/>
          </a:xfrm>
        </p:spPr>
        <p:txBody>
          <a:bodyPr/>
          <a:lstStyle/>
          <a:p>
            <a:r>
              <a:rPr lang="en-US" dirty="0" smtClean="0"/>
              <a:t>LIGO 88 Pound mirrors</a:t>
            </a:r>
            <a:endParaRPr lang="en-US" dirty="0"/>
          </a:p>
        </p:txBody>
      </p:sp>
      <p:pic>
        <p:nvPicPr>
          <p:cNvPr id="5" name="Picture Placeholder 4" descr="LIGO_ETMS.jpg (JPEG Image, 800 × 60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76200" y="-1447800"/>
            <a:ext cx="9220200" cy="7540625"/>
          </a:xfrm>
        </p:spPr>
      </p:pic>
    </p:spTree>
    <p:extLst>
      <p:ext uri="{BB962C8B-B14F-4D97-AF65-F5344CB8AC3E}">
        <p14:creationId xmlns:p14="http://schemas.microsoft.com/office/powerpoint/2010/main" val="803639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00600"/>
            <a:ext cx="8991600" cy="566738"/>
          </a:xfrm>
        </p:spPr>
        <p:txBody>
          <a:bodyPr>
            <a:noAutofit/>
          </a:bodyPr>
          <a:lstStyle/>
          <a:p>
            <a:r>
              <a:rPr lang="en-US" sz="2400" dirty="0" smtClean="0"/>
              <a:t>LIGO Characteristics:</a:t>
            </a:r>
            <a:br>
              <a:rPr lang="en-US" sz="2400" dirty="0" smtClean="0"/>
            </a:br>
            <a:r>
              <a:rPr lang="en-US" sz="2400" dirty="0" smtClean="0"/>
              <a:t>1) Seismic Isolation: </a:t>
            </a:r>
            <a:br>
              <a:rPr lang="en-US" sz="2400" dirty="0" smtClean="0"/>
            </a:br>
            <a:r>
              <a:rPr lang="en-US" sz="2400" dirty="0"/>
              <a:t>	A</a:t>
            </a:r>
            <a:r>
              <a:rPr lang="en-US" sz="2400" dirty="0" smtClean="0"/>
              <a:t>ctive and Passive isolation</a:t>
            </a:r>
            <a:br>
              <a:rPr lang="en-US" sz="2400" dirty="0" smtClean="0"/>
            </a:br>
            <a:r>
              <a:rPr lang="en-US" sz="2400" dirty="0" smtClean="0"/>
              <a:t>2) Vacuum:</a:t>
            </a:r>
            <a:br>
              <a:rPr lang="en-US" sz="2400" dirty="0" smtClean="0"/>
            </a:br>
            <a:r>
              <a:rPr lang="en-US" sz="2400" dirty="0"/>
              <a:t>	</a:t>
            </a:r>
            <a:r>
              <a:rPr lang="en-US" sz="2400" dirty="0" smtClean="0"/>
              <a:t>Only “Large Hadron Collider” has larger volume vacuum.</a:t>
            </a:r>
            <a:br>
              <a:rPr lang="en-US" sz="2400" dirty="0" smtClean="0"/>
            </a:br>
            <a:r>
              <a:rPr lang="en-US" sz="2400" dirty="0"/>
              <a:t>	</a:t>
            </a:r>
            <a:r>
              <a:rPr lang="en-US" sz="2400" dirty="0" smtClean="0"/>
              <a:t>Air pressure is 1 trillionth atmospheric pressure.</a:t>
            </a:r>
            <a:br>
              <a:rPr lang="en-US" sz="2400" dirty="0" smtClean="0"/>
            </a:br>
            <a:r>
              <a:rPr lang="en-US" sz="2400" dirty="0" smtClean="0"/>
              <a:t>3) Optics:</a:t>
            </a:r>
            <a:br>
              <a:rPr lang="en-US" sz="2400" dirty="0" smtClean="0"/>
            </a:br>
            <a:r>
              <a:rPr lang="en-US" sz="2400" dirty="0"/>
              <a:t>	</a:t>
            </a:r>
            <a:r>
              <a:rPr lang="en-US" sz="2400" dirty="0" smtClean="0"/>
              <a:t>LASER: 200 watts, 1064 nanometer wavelength.</a:t>
            </a:r>
            <a:br>
              <a:rPr lang="en-US" sz="2400" dirty="0" smtClean="0"/>
            </a:br>
            <a:r>
              <a:rPr lang="en-US" sz="2400" dirty="0"/>
              <a:t>	</a:t>
            </a:r>
            <a:r>
              <a:rPr lang="en-US" sz="2400" dirty="0" smtClean="0"/>
              <a:t>800 times the power of a laser pointer.</a:t>
            </a:r>
            <a:br>
              <a:rPr lang="en-US" sz="2400" dirty="0" smtClean="0"/>
            </a:br>
            <a:r>
              <a:rPr lang="en-US" sz="2400" dirty="0" smtClean="0"/>
              <a:t>4) Computers:</a:t>
            </a:r>
            <a:br>
              <a:rPr lang="en-US" sz="2400" dirty="0" smtClean="0"/>
            </a:br>
            <a:r>
              <a:rPr lang="en-US" sz="2400" dirty="0"/>
              <a:t>	</a:t>
            </a:r>
            <a:r>
              <a:rPr lang="en-US" sz="2400" dirty="0" smtClean="0"/>
              <a:t>200 terabytes of data per day.</a:t>
            </a:r>
            <a:br>
              <a:rPr lang="en-US" sz="2400" dirty="0" smtClean="0"/>
            </a:br>
            <a:r>
              <a:rPr lang="en-US" sz="2400" dirty="0"/>
              <a:t>	</a:t>
            </a:r>
            <a:r>
              <a:rPr lang="en-US" sz="2400" dirty="0" smtClean="0"/>
              <a:t>Would need </a:t>
            </a:r>
            <a:r>
              <a:rPr lang="en-US" sz="2400" dirty="0"/>
              <a:t>3</a:t>
            </a:r>
            <a:r>
              <a:rPr lang="en-US" sz="2400" dirty="0" smtClean="0"/>
              <a:t>000 laptops constantly running for analysis.</a:t>
            </a:r>
            <a:endParaRPr lang="en-US" sz="2400" dirty="0"/>
          </a:p>
        </p:txBody>
      </p:sp>
      <p:sp>
        <p:nvSpPr>
          <p:cNvPr id="4" name="Text Placeholder 3"/>
          <p:cNvSpPr>
            <a:spLocks noGrp="1"/>
          </p:cNvSpPr>
          <p:nvPr>
            <p:ph type="body" sz="half" idx="2"/>
          </p:nvPr>
        </p:nvSpPr>
        <p:spPr>
          <a:xfrm>
            <a:off x="304800" y="5638800"/>
            <a:ext cx="8458200" cy="804862"/>
          </a:xfrm>
        </p:spPr>
        <p:txBody>
          <a:bodyPr>
            <a:normAutofit/>
          </a:bodyPr>
          <a:lstStyle/>
          <a:p>
            <a:r>
              <a:rPr lang="en-US" sz="2400" dirty="0" smtClean="0"/>
              <a:t>144,000 </a:t>
            </a:r>
            <a:r>
              <a:rPr lang="en-US" sz="2400" b="1" dirty="0" smtClean="0"/>
              <a:t>times</a:t>
            </a:r>
            <a:r>
              <a:rPr lang="en-US" sz="2400" dirty="0" smtClean="0"/>
              <a:t> bigger than Michelson-Morley Apparatus</a:t>
            </a:r>
            <a:endParaRPr lang="en-US" sz="2400" dirty="0"/>
          </a:p>
        </p:txBody>
      </p:sp>
    </p:spTree>
    <p:extLst>
      <p:ext uri="{BB962C8B-B14F-4D97-AF65-F5344CB8AC3E}">
        <p14:creationId xmlns:p14="http://schemas.microsoft.com/office/powerpoint/2010/main" val="2670245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orbiting black holes</a:t>
            </a:r>
            <a:endParaRPr lang="en-US" dirty="0"/>
          </a:p>
        </p:txBody>
      </p:sp>
      <p:pic>
        <p:nvPicPr>
          <p:cNvPr id="5" name="Picture Placeholder 4" descr="gravitational-waves.jpg (JPEG Image, 810 × 54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58276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Physics\Desktop\LIGO FIGUR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4762501"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41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Physics\Desktop\LIGO Figur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7693"/>
            <a:ext cx="7162800" cy="575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0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34" y="872252"/>
            <a:ext cx="8229600" cy="6049962"/>
          </a:xfrm>
        </p:spPr>
        <p:txBody>
          <a:bodyPr>
            <a:normAutofit fontScale="90000"/>
          </a:bodyPr>
          <a:lstStyle/>
          <a:p>
            <a:pPr algn="l"/>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t/>
            </a:r>
            <a:br>
              <a:rPr lang="en-US" sz="2700" dirty="0" smtClean="0"/>
            </a:br>
            <a:r>
              <a:rPr lang="en-US" sz="2700" dirty="0" smtClean="0"/>
              <a:t>Signal first in Louisiana and 6.9        </a:t>
            </a:r>
            <a:r>
              <a:rPr lang="en-US" sz="2700" dirty="0" err="1" smtClean="0"/>
              <a:t>msec</a:t>
            </a:r>
            <a:r>
              <a:rPr lang="en-US" sz="2700" dirty="0" smtClean="0"/>
              <a:t> later in Washington.</a:t>
            </a:r>
            <a:br>
              <a:rPr lang="en-US" sz="2700" dirty="0" smtClean="0"/>
            </a:br>
            <a:r>
              <a:rPr lang="en-US" sz="2700" dirty="0"/>
              <a:t/>
            </a:r>
            <a:br>
              <a:rPr lang="en-US" sz="2700" dirty="0"/>
            </a:br>
            <a:r>
              <a:rPr lang="en-US" sz="2700" dirty="0" smtClean="0"/>
              <a:t>Overlap the two signals for excellent agreement.</a:t>
            </a:r>
            <a:br>
              <a:rPr lang="en-US" sz="2700" dirty="0" smtClean="0"/>
            </a:br>
            <a:r>
              <a:rPr lang="en-US" sz="2700" dirty="0"/>
              <a:t/>
            </a:r>
            <a:br>
              <a:rPr lang="en-US" sz="2700" dirty="0"/>
            </a:br>
            <a:r>
              <a:rPr lang="en-US" sz="2700" dirty="0" smtClean="0"/>
              <a:t>Frequency region 35 to 250 cycles per second (Hertz).</a:t>
            </a:r>
            <a:br>
              <a:rPr lang="en-US" sz="2700" dirty="0" smtClean="0"/>
            </a:br>
            <a:r>
              <a:rPr lang="en-US" sz="2700" dirty="0"/>
              <a:t/>
            </a:r>
            <a:br>
              <a:rPr lang="en-US" sz="2700" dirty="0"/>
            </a:br>
            <a:r>
              <a:rPr lang="en-US" sz="2700" dirty="0" smtClean="0"/>
              <a:t>Extremely careful super computer simulations with varying black hole masses, speeds, distances, etc., required to best match the two waveforms seen in the data.</a:t>
            </a:r>
            <a:br>
              <a:rPr lang="en-US" sz="2700" dirty="0" smtClean="0"/>
            </a:br>
            <a:r>
              <a:rPr lang="en-US" sz="2700" dirty="0" smtClean="0"/>
              <a:t/>
            </a:r>
            <a:br>
              <a:rPr lang="en-US" sz="2700" dirty="0" smtClean="0"/>
            </a:br>
            <a:r>
              <a:rPr lang="en-US" sz="2700" dirty="0" smtClean="0"/>
              <a:t>In 0.2 seconds the signal increases in frequency and amplitude in 8 cycles from 35 to 250 Hertz.</a:t>
            </a:r>
            <a:br>
              <a:rPr lang="en-US" sz="2700" dirty="0" smtClean="0"/>
            </a:br>
            <a:r>
              <a:rPr lang="en-US" sz="2700" dirty="0"/>
              <a:t/>
            </a:r>
            <a:br>
              <a:rPr lang="en-US" sz="2700" dirty="0"/>
            </a:br>
            <a:r>
              <a:rPr lang="en-US" sz="2700" dirty="0" smtClean="0"/>
              <a:t>This is first direct detection of gravitational waves and also the first direct observation of a binary black hole system merging into one black hole.</a:t>
            </a: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t>
            </a:r>
            <a:br>
              <a:rPr lang="en-US" sz="2400" dirty="0" smtClean="0"/>
            </a:br>
            <a:r>
              <a:rPr lang="en-US" sz="2400" dirty="0"/>
              <a:t/>
            </a:r>
            <a:br>
              <a:rPr lang="en-US" sz="2400" dirty="0"/>
            </a:br>
            <a:r>
              <a:rPr lang="en-US" sz="2400" dirty="0" smtClean="0"/>
              <a:t/>
            </a:r>
            <a:br>
              <a:rPr lang="en-US" sz="2400" dirty="0" smtClean="0"/>
            </a:br>
            <a:endParaRPr lang="en-US" sz="2400" dirty="0"/>
          </a:p>
        </p:txBody>
      </p:sp>
      <p:sp>
        <p:nvSpPr>
          <p:cNvPr id="3" name="TextBox 2"/>
          <p:cNvSpPr txBox="1"/>
          <p:nvPr/>
        </p:nvSpPr>
        <p:spPr>
          <a:xfrm>
            <a:off x="4267200" y="441960"/>
            <a:ext cx="762000" cy="369332"/>
          </a:xfrm>
          <a:prstGeom prst="rect">
            <a:avLst/>
          </a:prstGeom>
          <a:noFill/>
        </p:spPr>
        <p:txBody>
          <a:bodyPr wrap="square" rtlCol="0">
            <a:spAutoFit/>
          </a:bodyPr>
          <a:lstStyle/>
          <a:p>
            <a:r>
              <a:rPr lang="en-US" dirty="0" smtClean="0"/>
              <a:t>+0.5</a:t>
            </a:r>
            <a:endParaRPr lang="en-US" dirty="0"/>
          </a:p>
        </p:txBody>
      </p:sp>
      <p:sp>
        <p:nvSpPr>
          <p:cNvPr id="4" name="TextBox 3"/>
          <p:cNvSpPr txBox="1"/>
          <p:nvPr/>
        </p:nvSpPr>
        <p:spPr>
          <a:xfrm flipH="1">
            <a:off x="4267200" y="641866"/>
            <a:ext cx="653469" cy="369332"/>
          </a:xfrm>
          <a:prstGeom prst="rect">
            <a:avLst/>
          </a:prstGeom>
          <a:noFill/>
        </p:spPr>
        <p:txBody>
          <a:bodyPr wrap="square" rtlCol="0">
            <a:spAutoFit/>
          </a:bodyPr>
          <a:lstStyle/>
          <a:p>
            <a:r>
              <a:rPr lang="en-US" dirty="0" smtClean="0"/>
              <a:t>-0.4</a:t>
            </a:r>
            <a:endParaRPr lang="en-US" dirty="0"/>
          </a:p>
        </p:txBody>
      </p:sp>
    </p:spTree>
    <p:extLst>
      <p:ext uri="{BB962C8B-B14F-4D97-AF65-F5344CB8AC3E}">
        <p14:creationId xmlns:p14="http://schemas.microsoft.com/office/powerpoint/2010/main" val="2935911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49803"/>
            <a:ext cx="8229600" cy="958275"/>
          </a:xfrm>
        </p:spPr>
        <p:txBody>
          <a:bodyPr>
            <a:normAutofit fontScale="90000"/>
          </a:bodyPr>
          <a:lstStyle/>
          <a:p>
            <a:pPr algn="l"/>
            <a:r>
              <a:rPr lang="en-US" sz="2800" dirty="0" smtClean="0"/>
              <a:t>Primary Black Hole Mass		36      M(sun)</a:t>
            </a:r>
            <a:r>
              <a:rPr lang="en-US" sz="2800" dirty="0"/>
              <a:t/>
            </a:r>
            <a:br>
              <a:rPr lang="en-US" sz="2800" dirty="0"/>
            </a:br>
            <a:r>
              <a:rPr lang="en-US" sz="2800" dirty="0"/>
              <a:t> </a:t>
            </a:r>
            <a:r>
              <a:rPr lang="en-US" sz="2800" dirty="0" smtClean="0"/>
              <a:t/>
            </a:r>
            <a:br>
              <a:rPr lang="en-US" sz="2800" dirty="0" smtClean="0"/>
            </a:br>
            <a:r>
              <a:rPr lang="en-US" sz="2800" dirty="0" smtClean="0"/>
              <a:t>Secondary Black Hole Mass		29      M(sun)</a:t>
            </a:r>
            <a:br>
              <a:rPr lang="en-US" sz="2800" dirty="0" smtClean="0"/>
            </a:br>
            <a:r>
              <a:rPr lang="en-US" sz="2800" dirty="0" smtClean="0"/>
              <a:t/>
            </a:r>
            <a:br>
              <a:rPr lang="en-US" sz="2800" dirty="0" smtClean="0"/>
            </a:br>
            <a:r>
              <a:rPr lang="en-US" sz="2800" dirty="0" smtClean="0"/>
              <a:t>Final Black Hole Mass 		62     M(sun) </a:t>
            </a:r>
            <a:br>
              <a:rPr lang="en-US" sz="2800" dirty="0" smtClean="0"/>
            </a:br>
            <a:r>
              <a:rPr lang="en-US" sz="2800" dirty="0" smtClean="0"/>
              <a:t/>
            </a:r>
            <a:br>
              <a:rPr lang="en-US" sz="2800" dirty="0" smtClean="0"/>
            </a:br>
            <a:r>
              <a:rPr lang="en-US" sz="2800" dirty="0" smtClean="0"/>
              <a:t>Gravitational Waves Total Energy	  3.0       M(sun)</a:t>
            </a:r>
            <a:br>
              <a:rPr lang="en-US" sz="2800" dirty="0" smtClean="0"/>
            </a:br>
            <a:r>
              <a:rPr lang="en-US" sz="2800" dirty="0" smtClean="0"/>
              <a:t/>
            </a:r>
            <a:br>
              <a:rPr lang="en-US" sz="2800" dirty="0" smtClean="0"/>
            </a:br>
            <a:r>
              <a:rPr lang="en-US" sz="2800" dirty="0" smtClean="0"/>
              <a:t>Peak Gravitation Wave Power	200 </a:t>
            </a:r>
            <a:r>
              <a:rPr lang="en-US" sz="2800" dirty="0"/>
              <a:t> </a:t>
            </a:r>
            <a:r>
              <a:rPr lang="en-US" sz="2800" dirty="0" smtClean="0"/>
              <a:t>       M(sun)/sec</a:t>
            </a:r>
            <a:br>
              <a:rPr lang="en-US" sz="2800" dirty="0" smtClean="0"/>
            </a:br>
            <a:r>
              <a:rPr lang="en-US" sz="2800" dirty="0" smtClean="0"/>
              <a:t/>
            </a:r>
            <a:br>
              <a:rPr lang="en-US" sz="2800" dirty="0" smtClean="0"/>
            </a:br>
            <a:r>
              <a:rPr lang="en-US" sz="2800" dirty="0" smtClean="0"/>
              <a:t>Distance from us			 1.3      Billion Light </a:t>
            </a:r>
            <a:r>
              <a:rPr lang="en-US" sz="2800" dirty="0"/>
              <a:t>Y</a:t>
            </a:r>
            <a:r>
              <a:rPr lang="en-US" sz="2800" dirty="0" smtClean="0"/>
              <a:t>ears</a:t>
            </a:r>
            <a:br>
              <a:rPr lang="en-US" sz="2800" dirty="0" smtClean="0"/>
            </a:br>
            <a:r>
              <a:rPr lang="en-US" sz="2800" dirty="0" smtClean="0"/>
              <a:t/>
            </a:r>
            <a:br>
              <a:rPr lang="en-US" sz="2800" dirty="0" smtClean="0"/>
            </a:br>
            <a:r>
              <a:rPr lang="en-US" sz="2800" dirty="0" smtClean="0"/>
              <a:t>Mass of “graviton”			&lt; 10     electron mass</a:t>
            </a:r>
            <a:br>
              <a:rPr lang="en-US" sz="2800" dirty="0" smtClean="0"/>
            </a:br>
            <a:r>
              <a:rPr lang="en-US" sz="2800" dirty="0"/>
              <a:t/>
            </a:r>
            <a:br>
              <a:rPr lang="en-US" sz="2800" dirty="0"/>
            </a:br>
            <a:r>
              <a:rPr lang="en-US" sz="2800" dirty="0" smtClean="0"/>
              <a:t>No evidence of any disagreement with Einstein’s Theory of General Relativity.</a:t>
            </a:r>
            <a:endParaRPr lang="en-US" sz="2800" dirty="0"/>
          </a:p>
        </p:txBody>
      </p:sp>
      <p:sp>
        <p:nvSpPr>
          <p:cNvPr id="7" name="TextBox 6"/>
          <p:cNvSpPr txBox="1"/>
          <p:nvPr/>
        </p:nvSpPr>
        <p:spPr>
          <a:xfrm>
            <a:off x="5334000" y="252770"/>
            <a:ext cx="457200" cy="646331"/>
          </a:xfrm>
          <a:prstGeom prst="rect">
            <a:avLst/>
          </a:prstGeom>
          <a:noFill/>
        </p:spPr>
        <p:txBody>
          <a:bodyPr wrap="square" rtlCol="0">
            <a:spAutoFit/>
          </a:bodyPr>
          <a:lstStyle/>
          <a:p>
            <a:r>
              <a:rPr lang="en-US" dirty="0" smtClean="0"/>
              <a:t>+5</a:t>
            </a:r>
          </a:p>
          <a:p>
            <a:r>
              <a:rPr lang="en-US" dirty="0" smtClean="0"/>
              <a:t>-4</a:t>
            </a:r>
            <a:endParaRPr lang="en-US" dirty="0"/>
          </a:p>
        </p:txBody>
      </p:sp>
      <p:sp>
        <p:nvSpPr>
          <p:cNvPr id="9" name="TextBox 8"/>
          <p:cNvSpPr txBox="1"/>
          <p:nvPr/>
        </p:nvSpPr>
        <p:spPr>
          <a:xfrm>
            <a:off x="5257800" y="990596"/>
            <a:ext cx="533400" cy="646331"/>
          </a:xfrm>
          <a:prstGeom prst="rect">
            <a:avLst/>
          </a:prstGeom>
          <a:noFill/>
        </p:spPr>
        <p:txBody>
          <a:bodyPr wrap="square" rtlCol="0">
            <a:spAutoFit/>
          </a:bodyPr>
          <a:lstStyle/>
          <a:p>
            <a:r>
              <a:rPr lang="en-US" dirty="0" smtClean="0"/>
              <a:t>+4</a:t>
            </a:r>
          </a:p>
          <a:p>
            <a:r>
              <a:rPr lang="en-US" dirty="0" smtClean="0"/>
              <a:t> -4</a:t>
            </a:r>
            <a:endParaRPr lang="en-US" dirty="0"/>
          </a:p>
        </p:txBody>
      </p:sp>
      <p:sp>
        <p:nvSpPr>
          <p:cNvPr id="10" name="TextBox 9"/>
          <p:cNvSpPr txBox="1"/>
          <p:nvPr/>
        </p:nvSpPr>
        <p:spPr>
          <a:xfrm>
            <a:off x="5295900" y="1798320"/>
            <a:ext cx="533400" cy="646331"/>
          </a:xfrm>
          <a:prstGeom prst="rect">
            <a:avLst/>
          </a:prstGeom>
          <a:noFill/>
        </p:spPr>
        <p:txBody>
          <a:bodyPr wrap="square" rtlCol="0">
            <a:spAutoFit/>
          </a:bodyPr>
          <a:lstStyle/>
          <a:p>
            <a:r>
              <a:rPr lang="en-US" dirty="0" smtClean="0"/>
              <a:t>+4</a:t>
            </a:r>
          </a:p>
          <a:p>
            <a:r>
              <a:rPr lang="en-US" dirty="0" smtClean="0"/>
              <a:t>-4</a:t>
            </a:r>
            <a:endParaRPr lang="en-US" dirty="0"/>
          </a:p>
        </p:txBody>
      </p:sp>
      <p:sp>
        <p:nvSpPr>
          <p:cNvPr id="12" name="TextBox 11"/>
          <p:cNvSpPr txBox="1"/>
          <p:nvPr/>
        </p:nvSpPr>
        <p:spPr>
          <a:xfrm>
            <a:off x="5524500" y="3244275"/>
            <a:ext cx="838200" cy="369332"/>
          </a:xfrm>
          <a:prstGeom prst="rect">
            <a:avLst/>
          </a:prstGeom>
          <a:noFill/>
        </p:spPr>
        <p:txBody>
          <a:bodyPr wrap="square" rtlCol="0">
            <a:spAutoFit/>
          </a:bodyPr>
          <a:lstStyle/>
          <a:p>
            <a:r>
              <a:rPr lang="en-US" dirty="0" smtClean="0"/>
              <a:t>+30</a:t>
            </a:r>
            <a:endParaRPr lang="en-US" dirty="0"/>
          </a:p>
        </p:txBody>
      </p:sp>
      <p:sp>
        <p:nvSpPr>
          <p:cNvPr id="13" name="TextBox 12"/>
          <p:cNvSpPr txBox="1"/>
          <p:nvPr/>
        </p:nvSpPr>
        <p:spPr>
          <a:xfrm>
            <a:off x="5532120" y="3613607"/>
            <a:ext cx="609600" cy="369332"/>
          </a:xfrm>
          <a:prstGeom prst="rect">
            <a:avLst/>
          </a:prstGeom>
          <a:noFill/>
        </p:spPr>
        <p:txBody>
          <a:bodyPr wrap="square" rtlCol="0">
            <a:spAutoFit/>
          </a:bodyPr>
          <a:lstStyle/>
          <a:p>
            <a:r>
              <a:rPr lang="en-US" dirty="0" smtClean="0"/>
              <a:t>-20</a:t>
            </a:r>
            <a:endParaRPr lang="en-US" dirty="0"/>
          </a:p>
        </p:txBody>
      </p:sp>
      <p:sp>
        <p:nvSpPr>
          <p:cNvPr id="14" name="TextBox 13"/>
          <p:cNvSpPr txBox="1"/>
          <p:nvPr/>
        </p:nvSpPr>
        <p:spPr>
          <a:xfrm>
            <a:off x="5440680" y="3982939"/>
            <a:ext cx="685800" cy="369332"/>
          </a:xfrm>
          <a:prstGeom prst="rect">
            <a:avLst/>
          </a:prstGeom>
          <a:noFill/>
        </p:spPr>
        <p:txBody>
          <a:bodyPr wrap="square" rtlCol="0">
            <a:spAutoFit/>
          </a:bodyPr>
          <a:lstStyle/>
          <a:p>
            <a:r>
              <a:rPr lang="en-US" dirty="0" smtClean="0"/>
              <a:t>+.4</a:t>
            </a:r>
            <a:endParaRPr lang="en-US" dirty="0"/>
          </a:p>
        </p:txBody>
      </p:sp>
      <p:sp>
        <p:nvSpPr>
          <p:cNvPr id="15" name="TextBox 14"/>
          <p:cNvSpPr txBox="1"/>
          <p:nvPr/>
        </p:nvSpPr>
        <p:spPr>
          <a:xfrm>
            <a:off x="5440680" y="4259104"/>
            <a:ext cx="457200" cy="369332"/>
          </a:xfrm>
          <a:prstGeom prst="rect">
            <a:avLst/>
          </a:prstGeom>
          <a:noFill/>
        </p:spPr>
        <p:txBody>
          <a:bodyPr wrap="square" rtlCol="0">
            <a:spAutoFit/>
          </a:bodyPr>
          <a:lstStyle/>
          <a:p>
            <a:r>
              <a:rPr lang="en-US" dirty="0" smtClean="0"/>
              <a:t>-.4</a:t>
            </a:r>
            <a:endParaRPr lang="en-US" dirty="0"/>
          </a:p>
        </p:txBody>
      </p:sp>
      <p:sp>
        <p:nvSpPr>
          <p:cNvPr id="16" name="TextBox 15"/>
          <p:cNvSpPr txBox="1"/>
          <p:nvPr/>
        </p:nvSpPr>
        <p:spPr>
          <a:xfrm>
            <a:off x="5486400" y="4777264"/>
            <a:ext cx="533400" cy="369332"/>
          </a:xfrm>
          <a:prstGeom prst="rect">
            <a:avLst/>
          </a:prstGeom>
          <a:noFill/>
        </p:spPr>
        <p:txBody>
          <a:bodyPr wrap="square" rtlCol="0">
            <a:spAutoFit/>
          </a:bodyPr>
          <a:lstStyle/>
          <a:p>
            <a:r>
              <a:rPr lang="en-US" dirty="0" smtClean="0"/>
              <a:t>-16</a:t>
            </a:r>
            <a:endParaRPr lang="en-US" dirty="0"/>
          </a:p>
        </p:txBody>
      </p:sp>
      <p:sp>
        <p:nvSpPr>
          <p:cNvPr id="17" name="TextBox 16"/>
          <p:cNvSpPr txBox="1"/>
          <p:nvPr/>
        </p:nvSpPr>
        <p:spPr>
          <a:xfrm>
            <a:off x="5448300" y="2459891"/>
            <a:ext cx="762000" cy="369332"/>
          </a:xfrm>
          <a:prstGeom prst="rect">
            <a:avLst/>
          </a:prstGeom>
          <a:noFill/>
        </p:spPr>
        <p:txBody>
          <a:bodyPr wrap="square" rtlCol="0">
            <a:spAutoFit/>
          </a:bodyPr>
          <a:lstStyle/>
          <a:p>
            <a:r>
              <a:rPr lang="en-US" dirty="0" smtClean="0"/>
              <a:t>+0.5</a:t>
            </a:r>
            <a:endParaRPr lang="en-US" dirty="0"/>
          </a:p>
        </p:txBody>
      </p:sp>
      <p:sp>
        <p:nvSpPr>
          <p:cNvPr id="18" name="TextBox 17"/>
          <p:cNvSpPr txBox="1"/>
          <p:nvPr/>
        </p:nvSpPr>
        <p:spPr>
          <a:xfrm>
            <a:off x="5448300" y="2829223"/>
            <a:ext cx="685800" cy="369332"/>
          </a:xfrm>
          <a:prstGeom prst="rect">
            <a:avLst/>
          </a:prstGeom>
          <a:noFill/>
        </p:spPr>
        <p:txBody>
          <a:bodyPr wrap="square" rtlCol="0">
            <a:spAutoFit/>
          </a:bodyPr>
          <a:lstStyle/>
          <a:p>
            <a:r>
              <a:rPr lang="en-US" dirty="0" smtClean="0"/>
              <a:t>-0.5</a:t>
            </a:r>
            <a:endParaRPr lang="en-US" dirty="0"/>
          </a:p>
        </p:txBody>
      </p:sp>
    </p:spTree>
    <p:extLst>
      <p:ext uri="{BB962C8B-B14F-4D97-AF65-F5344CB8AC3E}">
        <p14:creationId xmlns:p14="http://schemas.microsoft.com/office/powerpoint/2010/main" val="3897327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525"/>
            <a:ext cx="7772400" cy="1470025"/>
          </a:xfrm>
        </p:spPr>
        <p:txBody>
          <a:bodyPr>
            <a:normAutofit/>
          </a:bodyPr>
          <a:lstStyle/>
          <a:p>
            <a:r>
              <a:rPr lang="en-US" sz="2400" dirty="0" smtClean="0"/>
              <a:t>SECOND EVENT 12/26/15</a:t>
            </a:r>
            <a:br>
              <a:rPr lang="en-US" sz="2400" dirty="0" smtClean="0"/>
            </a:br>
            <a:r>
              <a:rPr lang="en-US" sz="2400" dirty="0" smtClean="0"/>
              <a:t>03:38:53 GREENWICH TIME</a:t>
            </a:r>
            <a:endParaRPr lang="en-US" sz="2400" dirty="0"/>
          </a:p>
        </p:txBody>
      </p:sp>
      <p:sp>
        <p:nvSpPr>
          <p:cNvPr id="3" name="Subtitle 2"/>
          <p:cNvSpPr>
            <a:spLocks noGrp="1"/>
          </p:cNvSpPr>
          <p:nvPr>
            <p:ph type="subTitle" idx="1"/>
          </p:nvPr>
        </p:nvSpPr>
        <p:spPr>
          <a:xfrm>
            <a:off x="1524000" y="1295400"/>
            <a:ext cx="6400800" cy="1752600"/>
          </a:xfrm>
        </p:spPr>
        <p:txBody>
          <a:bodyPr>
            <a:noAutofit/>
          </a:bodyPr>
          <a:lstStyle/>
          <a:p>
            <a:pPr marL="457200" indent="-457200" algn="l">
              <a:buAutoNum type="arabicParenR"/>
            </a:pPr>
            <a:r>
              <a:rPr lang="en-US" sz="2400" b="1" dirty="0" smtClean="0"/>
              <a:t>SIGNALS IN 2 </a:t>
            </a:r>
            <a:r>
              <a:rPr lang="en-US" sz="2400" b="1" dirty="0"/>
              <a:t>D</a:t>
            </a:r>
            <a:r>
              <a:rPr lang="en-US" sz="2400" b="1" dirty="0" smtClean="0"/>
              <a:t>ETECTORS CLOSER IN TIME. MEANS EVENT WAS MORE CENTRAL TO EARTH’S PLANE. NOT IN SAME LOCATION AS FIRST EVENT.</a:t>
            </a:r>
          </a:p>
          <a:p>
            <a:pPr marL="457200" indent="-457200" algn="l">
              <a:buAutoNum type="arabicParenR"/>
            </a:pPr>
            <a:r>
              <a:rPr lang="en-US" sz="2400" b="1" dirty="0" smtClean="0"/>
              <a:t>SMALLER BLACK HOLES: 14 &amp; 8 M(SUN)</a:t>
            </a:r>
          </a:p>
          <a:p>
            <a:pPr marL="457200" indent="-457200" algn="l">
              <a:buAutoNum type="arabicParenR"/>
            </a:pPr>
            <a:r>
              <a:rPr lang="en-US" sz="2400" b="1" dirty="0" smtClean="0"/>
              <a:t>EVENT WAS ABOUT 1.4 BILLION LIGHT YEARS AWAY. SIMILAR DISTANCE TO EVENT 1.  </a:t>
            </a:r>
          </a:p>
          <a:p>
            <a:pPr marL="457200" indent="-457200" algn="l">
              <a:buAutoNum type="arabicParenR"/>
            </a:pPr>
            <a:r>
              <a:rPr lang="en-US" sz="2400" b="1" dirty="0" smtClean="0"/>
              <a:t>EVENT SIGNAL WAS SMALLER IN AMPLITUDE BUT LONGER IN TIME DURATION MAKING DETECTION POSSIBLE.</a:t>
            </a:r>
          </a:p>
          <a:p>
            <a:pPr marL="457200" indent="-457200" algn="l">
              <a:buAutoNum type="arabicParenR"/>
            </a:pPr>
            <a:r>
              <a:rPr lang="en-US" sz="2400" b="1" dirty="0" smtClean="0"/>
              <a:t>ABOUT 27 ORBITS OVER ONE SECOND.</a:t>
            </a:r>
          </a:p>
          <a:p>
            <a:pPr marL="457200" indent="-457200" algn="l">
              <a:buAutoNum type="arabicParenR"/>
            </a:pPr>
            <a:r>
              <a:rPr lang="en-US" sz="2400" b="1" dirty="0" smtClean="0"/>
              <a:t>DETAILED ANALYSIS CONSISTENT WITH EINSTEIN’S GEBERAL THEORY.</a:t>
            </a:r>
            <a:endParaRPr lang="en-US" sz="2400" b="1" dirty="0"/>
          </a:p>
        </p:txBody>
      </p:sp>
    </p:spTree>
    <p:extLst>
      <p:ext uri="{BB962C8B-B14F-4D97-AF65-F5344CB8AC3E}">
        <p14:creationId xmlns:p14="http://schemas.microsoft.com/office/powerpoint/2010/main" val="1567988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47625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4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waveinterference.gif (GIF Image, 500 × 37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914400" y="-1752600"/>
            <a:ext cx="10457920" cy="9372600"/>
          </a:xfrm>
        </p:spPr>
      </p:pic>
    </p:spTree>
    <p:extLst>
      <p:ext uri="{BB962C8B-B14F-4D97-AF65-F5344CB8AC3E}">
        <p14:creationId xmlns:p14="http://schemas.microsoft.com/office/powerpoint/2010/main" val="3660913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smtClean="0"/>
              <a:t>Examples of future research with gravitational waves:</a:t>
            </a:r>
            <a:br>
              <a:rPr lang="en-US" sz="2400" dirty="0" smtClean="0"/>
            </a:br>
            <a:r>
              <a:rPr lang="en-US" sz="2400" dirty="0"/>
              <a:t/>
            </a:r>
            <a:br>
              <a:rPr lang="en-US" sz="2400" dirty="0"/>
            </a:br>
            <a:r>
              <a:rPr lang="en-US" sz="2400" dirty="0" smtClean="0"/>
              <a:t>1) What are the properties of gravitational waves?</a:t>
            </a:r>
            <a:br>
              <a:rPr lang="en-US" sz="2400" dirty="0" smtClean="0"/>
            </a:br>
            <a:r>
              <a:rPr lang="en-US" sz="2400" dirty="0"/>
              <a:t/>
            </a:r>
            <a:br>
              <a:rPr lang="en-US" sz="2400" dirty="0"/>
            </a:br>
            <a:r>
              <a:rPr lang="en-US" sz="2400" dirty="0" smtClean="0"/>
              <a:t>2) Is General Relativity the full explanation?</a:t>
            </a:r>
            <a:br>
              <a:rPr lang="en-US" sz="2400" dirty="0" smtClean="0"/>
            </a:br>
            <a:r>
              <a:rPr lang="en-US" sz="2400" dirty="0"/>
              <a:t/>
            </a:r>
            <a:br>
              <a:rPr lang="en-US" sz="2400" dirty="0"/>
            </a:br>
            <a:r>
              <a:rPr lang="en-US" sz="2400" dirty="0" smtClean="0"/>
              <a:t>3) Is General Relativity valid under strong gravity conditions?</a:t>
            </a:r>
            <a:br>
              <a:rPr lang="en-US" sz="2400" dirty="0" smtClean="0"/>
            </a:br>
            <a:r>
              <a:rPr lang="en-US" sz="2400" dirty="0"/>
              <a:t/>
            </a:r>
            <a:br>
              <a:rPr lang="en-US" sz="2400" dirty="0"/>
            </a:br>
            <a:r>
              <a:rPr lang="en-US" sz="2400" dirty="0" smtClean="0"/>
              <a:t>4) Are nature’s black holes General Relativity’s black holes?</a:t>
            </a:r>
            <a:br>
              <a:rPr lang="en-US" sz="2400" dirty="0" smtClean="0"/>
            </a:br>
            <a:r>
              <a:rPr lang="en-US" sz="2400" dirty="0"/>
              <a:t/>
            </a:r>
            <a:br>
              <a:rPr lang="en-US" sz="2400" dirty="0"/>
            </a:br>
            <a:r>
              <a:rPr lang="en-US" sz="2400" dirty="0" smtClean="0"/>
              <a:t>5) How does matter behave under extreme pressure &amp; density?</a:t>
            </a:r>
            <a:br>
              <a:rPr lang="en-US" sz="2400" dirty="0" smtClean="0"/>
            </a:br>
            <a:r>
              <a:rPr lang="en-US" sz="2400" dirty="0"/>
              <a:t/>
            </a:r>
            <a:br>
              <a:rPr lang="en-US" sz="2400" dirty="0"/>
            </a:br>
            <a:r>
              <a:rPr lang="en-US" sz="2400" dirty="0" smtClean="0"/>
              <a:t>6) What happens when a massive star collapses?</a:t>
            </a:r>
            <a:br>
              <a:rPr lang="en-US" sz="2400" dirty="0" smtClean="0"/>
            </a:br>
            <a:r>
              <a:rPr lang="en-US" sz="2400" dirty="0"/>
              <a:t/>
            </a:r>
            <a:br>
              <a:rPr lang="en-US" sz="2400" dirty="0"/>
            </a:br>
            <a:r>
              <a:rPr lang="en-US" sz="2400" dirty="0" smtClean="0"/>
              <a:t>7) How do compact binary stars form and evolve?</a:t>
            </a:r>
            <a:endParaRPr lang="en-US" sz="2400" dirty="0"/>
          </a:p>
        </p:txBody>
      </p:sp>
    </p:spTree>
    <p:extLst>
      <p:ext uri="{BB962C8B-B14F-4D97-AF65-F5344CB8AC3E}">
        <p14:creationId xmlns:p14="http://schemas.microsoft.com/office/powerpoint/2010/main" val="667886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80055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s. Rev. Lett. 116, 241103 (2016) - GW151226: Observation of Gravitational Waves from a 22-Solar-Mass Binary Black Hole Coalescence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758"/>
            <a:ext cx="9144000" cy="6333807"/>
          </a:xfrm>
          <a:prstGeom prst="rect">
            <a:avLst/>
          </a:prstGeom>
        </p:spPr>
      </p:pic>
    </p:spTree>
    <p:extLst>
      <p:ext uri="{BB962C8B-B14F-4D97-AF65-F5344CB8AC3E}">
        <p14:creationId xmlns:p14="http://schemas.microsoft.com/office/powerpoint/2010/main" val="3704974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7625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98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7239000" cy="508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55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7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Physics\Desktop\LIGO FIGUR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7625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25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a:p>
        </p:txBody>
      </p:sp>
      <p:pic>
        <p:nvPicPr>
          <p:cNvPr id="1030" name="Picture 6" descr="C:\Users\Physics\Desktop\LIGO FIGUR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7625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73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6913" b="6913"/>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005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19800"/>
            <a:ext cx="5486400" cy="566738"/>
          </a:xfrm>
        </p:spPr>
        <p:txBody>
          <a:bodyPr/>
          <a:lstStyle/>
          <a:p>
            <a:r>
              <a:rPr lang="en-US" dirty="0" smtClean="0"/>
              <a:t>Interference pattern for water waves.</a:t>
            </a:r>
            <a:endParaRPr lang="en-US" dirty="0"/>
          </a:p>
        </p:txBody>
      </p:sp>
      <p:pic>
        <p:nvPicPr>
          <p:cNvPr id="5" name="Picture Placeholder 4" descr="waterwaveinterfere1200.jpeg (JPEG Image, 1200 × 77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1676400" y="-838200"/>
            <a:ext cx="5486400" cy="6705600"/>
          </a:xfrm>
        </p:spPr>
      </p:pic>
    </p:spTree>
    <p:extLst>
      <p:ext uri="{BB962C8B-B14F-4D97-AF65-F5344CB8AC3E}">
        <p14:creationId xmlns:p14="http://schemas.microsoft.com/office/powerpoint/2010/main" val="3281574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s two-slit experiment and Lloyd's mirror - Interferometry - Wikipedia, the free encyclopedi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8771965" cy="8619807"/>
          </a:xfrm>
          <a:prstGeom prst="rect">
            <a:avLst/>
          </a:prstGeom>
        </p:spPr>
      </p:pic>
    </p:spTree>
    <p:extLst>
      <p:ext uri="{BB962C8B-B14F-4D97-AF65-F5344CB8AC3E}">
        <p14:creationId xmlns:p14="http://schemas.microsoft.com/office/powerpoint/2010/main" val="4198440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91262"/>
            <a:ext cx="7467600" cy="566738"/>
          </a:xfrm>
        </p:spPr>
        <p:txBody>
          <a:bodyPr>
            <a:noAutofit/>
          </a:bodyPr>
          <a:lstStyle/>
          <a:p>
            <a:r>
              <a:rPr lang="en-US" sz="2400" dirty="0" smtClean="0"/>
              <a:t>Michelson Morley Experiment to detect the </a:t>
            </a:r>
            <a:r>
              <a:rPr lang="en-US" sz="2400" dirty="0" err="1" smtClean="0"/>
              <a:t>aether</a:t>
            </a:r>
            <a:r>
              <a:rPr lang="en-US" sz="2400" dirty="0" smtClean="0"/>
              <a:t>.</a:t>
            </a:r>
            <a:br>
              <a:rPr lang="en-US" sz="2400" dirty="0" smtClean="0"/>
            </a:br>
            <a:r>
              <a:rPr lang="en-US" sz="2400" dirty="0" smtClean="0"/>
              <a:t>Interference pattern should change as earth goes around the sun and as earth rotates on its axis each day. No change in the interference pattern was observed, i.e. no evidence of the </a:t>
            </a:r>
            <a:r>
              <a:rPr lang="en-US" sz="2400" dirty="0" err="1" smtClean="0"/>
              <a:t>aether</a:t>
            </a:r>
            <a:r>
              <a:rPr lang="en-US" sz="2400" dirty="0" smtClean="0"/>
              <a:t> was found.</a:t>
            </a:r>
            <a:br>
              <a:rPr lang="en-US" sz="2400" dirty="0" smtClean="0"/>
            </a:br>
            <a:endParaRPr lang="en-US" sz="2400" dirty="0"/>
          </a:p>
        </p:txBody>
      </p:sp>
      <p:pic>
        <p:nvPicPr>
          <p:cNvPr id="5" name="Picture Placeholder 4" descr="Michelson-morley.png (PNG Image, 800 × 600 pixels)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l="3822" r="3822"/>
          <a:stretch>
            <a:fillRect/>
          </a:stretch>
        </p:blipFill>
        <p:spPr>
          <a:xfrm>
            <a:off x="1752600" y="228600"/>
            <a:ext cx="5486400" cy="4114800"/>
          </a:xfrm>
        </p:spPr>
      </p:pic>
    </p:spTree>
    <p:extLst>
      <p:ext uri="{BB962C8B-B14F-4D97-AF65-F5344CB8AC3E}">
        <p14:creationId xmlns:p14="http://schemas.microsoft.com/office/powerpoint/2010/main" val="50536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516562"/>
          </a:xfrm>
        </p:spPr>
        <p:txBody>
          <a:bodyPr>
            <a:noAutofit/>
          </a:bodyPr>
          <a:lstStyle/>
          <a:p>
            <a:pPr algn="l"/>
            <a:r>
              <a:rPr lang="en-US" sz="2400" dirty="0" smtClean="0"/>
              <a:t>Special Relativity:</a:t>
            </a:r>
            <a:br>
              <a:rPr lang="en-US" sz="2400" dirty="0" smtClean="0"/>
            </a:br>
            <a:r>
              <a:rPr lang="en-US" sz="2400" dirty="0" smtClean="0"/>
              <a:t/>
            </a:r>
            <a:br>
              <a:rPr lang="en-US" sz="2400" dirty="0" smtClean="0"/>
            </a:br>
            <a:r>
              <a:rPr lang="en-US" sz="2400" dirty="0" smtClean="0"/>
              <a:t>1905 Einstein produced his theory of Special Relativity.</a:t>
            </a:r>
            <a:br>
              <a:rPr lang="en-US" sz="2400" dirty="0" smtClean="0"/>
            </a:br>
            <a:r>
              <a:rPr lang="en-US" sz="2400" dirty="0" smtClean="0"/>
              <a:t/>
            </a:r>
            <a:br>
              <a:rPr lang="en-US" sz="2400" dirty="0" smtClean="0"/>
            </a:br>
            <a:r>
              <a:rPr lang="en-US" sz="2400" dirty="0" smtClean="0"/>
              <a:t>1) “Physics” is the same in all inertial coordinate frames.</a:t>
            </a:r>
            <a:br>
              <a:rPr lang="en-US" sz="2400" dirty="0" smtClean="0"/>
            </a:br>
            <a:r>
              <a:rPr lang="en-US" sz="2400" dirty="0" smtClean="0"/>
              <a:t/>
            </a:r>
            <a:br>
              <a:rPr lang="en-US" sz="2400" dirty="0" smtClean="0"/>
            </a:br>
            <a:r>
              <a:rPr lang="en-US" sz="2400" dirty="0" smtClean="0"/>
              <a:t>2) Speed of light is constant regardless of speed of source or detector.</a:t>
            </a: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Predicted several strange effects.</a:t>
            </a:r>
            <a:endParaRPr lang="en-US" sz="2400" dirty="0"/>
          </a:p>
        </p:txBody>
      </p:sp>
    </p:spTree>
    <p:extLst>
      <p:ext uri="{BB962C8B-B14F-4D97-AF65-F5344CB8AC3E}">
        <p14:creationId xmlns:p14="http://schemas.microsoft.com/office/powerpoint/2010/main" val="3596124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657600"/>
          </a:xfrm>
        </p:spPr>
        <p:txBody>
          <a:bodyPr>
            <a:noAutofit/>
          </a:bodyPr>
          <a:lstStyle/>
          <a:p>
            <a:pPr algn="l"/>
            <a:r>
              <a:rPr lang="en-US" sz="2400" dirty="0" smtClean="0"/>
              <a:t>Time Dilation: Clocks in a moving coordinate system are measured to run slower than those in a stationary coordinate system.</a:t>
            </a:r>
            <a:br>
              <a:rPr lang="en-US" sz="2400" dirty="0" smtClean="0"/>
            </a:br>
            <a:r>
              <a:rPr lang="en-US" sz="2400" dirty="0"/>
              <a:t/>
            </a:r>
            <a:br>
              <a:rPr lang="en-US" sz="2400" dirty="0"/>
            </a:br>
            <a:r>
              <a:rPr lang="en-US" sz="2400" dirty="0" smtClean="0"/>
              <a:t>Length Contraction: The length of an object in a moving coordinate system is measured to be shorter than when it is measured in its own, stationary, coordinate system.</a:t>
            </a:r>
            <a:br>
              <a:rPr lang="en-US" sz="2400" dirty="0" smtClean="0"/>
            </a:br>
            <a:r>
              <a:rPr lang="en-US" sz="2400" dirty="0"/>
              <a:t/>
            </a:r>
            <a:br>
              <a:rPr lang="en-US" sz="2400" dirty="0"/>
            </a:br>
            <a:r>
              <a:rPr lang="en-US" sz="2400" dirty="0" smtClean="0"/>
              <a:t>Events which are simultaneous in one coordinate system will not be measured to be simultaneous in another moving coordinate system.</a:t>
            </a:r>
            <a:br>
              <a:rPr lang="en-US" sz="2400" dirty="0" smtClean="0"/>
            </a:br>
            <a:r>
              <a:rPr lang="en-US" sz="2400" dirty="0"/>
              <a:t/>
            </a:r>
            <a:br>
              <a:rPr lang="en-US" sz="2400" dirty="0"/>
            </a:br>
            <a:r>
              <a:rPr lang="en-US" sz="2400" dirty="0" smtClean="0"/>
              <a:t>No physical object can move with a speed equal to or greater than the speed of light in vacuum. </a:t>
            </a:r>
            <a:br>
              <a:rPr lang="en-US" sz="2400" dirty="0" smtClean="0"/>
            </a:br>
            <a:r>
              <a:rPr lang="en-US" sz="2400" dirty="0"/>
              <a:t/>
            </a:r>
            <a:br>
              <a:rPr lang="en-US" sz="2400" dirty="0"/>
            </a:br>
            <a:r>
              <a:rPr lang="en-US" sz="2400" dirty="0" smtClean="0"/>
              <a:t>E = mc           Mass is a form of energy.</a:t>
            </a:r>
            <a:br>
              <a:rPr lang="en-US" sz="2400" dirty="0" smtClean="0"/>
            </a:br>
            <a:r>
              <a:rPr lang="en-US" sz="2400" dirty="0"/>
              <a:t/>
            </a:r>
            <a:br>
              <a:rPr lang="en-US" sz="2400" dirty="0"/>
            </a:br>
            <a:endParaRPr lang="en-US" sz="2400" dirty="0"/>
          </a:p>
        </p:txBody>
      </p:sp>
      <p:sp>
        <p:nvSpPr>
          <p:cNvPr id="3" name="TextBox 2"/>
          <p:cNvSpPr txBox="1"/>
          <p:nvPr/>
        </p:nvSpPr>
        <p:spPr>
          <a:xfrm>
            <a:off x="1295400" y="5608320"/>
            <a:ext cx="381000" cy="381000"/>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279120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25589</TotalTime>
  <Words>487</Words>
  <Application>Microsoft Office PowerPoint</Application>
  <PresentationFormat>On-screen Show (4:3)</PresentationFormat>
  <Paragraphs>69</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Special Relativity:  Behavior of Space and Time as measured in inertial coordinate systems moving at constant velocity with respect to each other.  Maxwell Equations for Electromagnetic Waves (1865) had a velocity related to constants of nature and independent of coordinate system.  “Aether” was proposed as the ``medium” which ``waved”.  Michelson-Morley experiment did not detect this ``aether”.   </vt:lpstr>
      <vt:lpstr>Michelson Morley Experiment to detect the aether. Interference pattern should change as earth goes around the sun and as earth rotates on its axis each day. No change in the interference pattern was observed, i.e. no evidence of the aether was found. </vt:lpstr>
      <vt:lpstr>PowerPoint Presentation</vt:lpstr>
      <vt:lpstr>Interference pattern for water waves.</vt:lpstr>
      <vt:lpstr>PowerPoint Presentation</vt:lpstr>
      <vt:lpstr>Michelson Morley Experiment to detect the aether. Interference pattern should change as earth goes around the sun and as earth rotates on its axis each day. No change in the interference pattern was observed, i.e. no evidence of the aether was found. </vt:lpstr>
      <vt:lpstr>Special Relativity:  1905 Einstein produced his theory of Special Relativity.  1) “Physics” is the same in all inertial coordinate frames.  2) Speed of light is constant regardless of speed of source or detector.   Predicted several strange effects.</vt:lpstr>
      <vt:lpstr>Time Dilation: Clocks in a moving coordinate system are measured to run slower than those in a stationary coordinate system.  Length Contraction: The length of an object in a moving coordinate system is measured to be shorter than when it is measured in its own, stationary, coordinate system.  Events which are simultaneous in one coordinate system will not be measured to be simultaneous in another moving coordinate system.  No physical object can move with a speed equal to or greater than the speed of light in vacuum.   E = mc           Mass is a form of energy.  </vt:lpstr>
      <vt:lpstr>The time interval between two events which occur at the same place in a coordinate system is less than the time difference between the two events when they are measured to occur at two different places in a coordinate system.</vt:lpstr>
      <vt:lpstr>Time Dilation: Clocks in a moving coordinate system are measured to run slower than those in a stationary coordinate system.  Length Contraction: The length of an object in a moving coordinate system is measured to be shorter than when it is measured in its own, stationary, coordinate system.  Events which are simultaneous in one coordinate system will not be measured to be simultaneous in another moving coordinate system.  No physical object can move with a speed equal to or greater than the speed of light in vacuum.   E = mc           Mass is a form of energy.  </vt:lpstr>
      <vt:lpstr>Length Contraction. The length of an object is measured to be shorter in a coordinate system where it is moving than in a coordinate system where it is stationary.   Length is the distance between the end points when measured simultaneously. </vt:lpstr>
      <vt:lpstr>Time Dilation: Clocks in a moving coordinate system are measured to run slower than those in a stationary coordinate system.  Length Contraction: The length of an object in a moving coordinate system is measured to be shorter than when it is measured in its own, stationary, coordinate system.  Events which are simultaneous in one coordinate system will not be measured to be simultaneous in another moving coordinate system.  No physical object can move with a speed equal to or greater than the speed of light in vacuum.   E = mc           Mass is a form of energy.  </vt:lpstr>
      <vt:lpstr>Special Relativity did not handle accelerations or the presence of gravity.  Introduce General Relativity  Einstein said you could not distinguish between an acceleration and the presence of a gravitational force. Imagine yourself in an elevator on earth and in outer space.  The inertial mass in F=ma is the same mass as in the gravitational force equations.  The presence of a mass ``warps” space via gravity.  This causes many effects. Observations all agree with General Relativity.</vt:lpstr>
      <vt:lpstr>PowerPoint Presentation</vt:lpstr>
      <vt:lpstr>Precession of perihelion of Mercury.</vt:lpstr>
      <vt:lpstr>Bending of the path followed by light traversing through a region with a gravitational field.  Detected by Eddington in 1919 during a solar eclipse of the sun.            </vt:lpstr>
      <vt:lpstr>Gravitational “red shift” of light.  The wave  length of light increases, and its frequency decreases, as it moves away from a gravitating mass.  The wave length of light decreases, and its frequency increases, as it moves towards a gravitation mass.  Confirmed by Pound &amp; Rebka at Harvard around 1960.  A light beam with “wave length” 1.0 in the basement had a “wavelength” of 1.000000000000002455 at the building roof.  Therefore, a clock in a gravitational field will be measured to run slower than that same clock away from the gravitational field.   You “live longer” because you are in the gravitational fields of the sun and earth. </vt:lpstr>
      <vt:lpstr>Gravitational Redshift Wavelength increases as light moves away from large mass. Blue light becomes more red.</vt:lpstr>
      <vt:lpstr>Black Holes:  A large mass can “warp” space so much that an object close to it, inside its “Schwarzschild Radius”, can never escape. True even for light. The ultimate limit of gravitational red shifting.  Same result from thinking about “escape velocity”.  Evidence exists indicating that there are massive black holes at the center of most galaxies, including our Milky Way,  which has 4.1 million solar masses.  Although no matter can escape a black hole they may radiate energy via ``Hawking Radiation”. Insignificant effect for large black holes, but micro black holes can “evaporate”.  Schwarzschild radius for the earth is about 1 cm.  </vt:lpstr>
      <vt:lpstr>Gravitational Waves:  So far we have only discussed stationary gravitating masses.  Accelerating electric charges emit E-M waves. Microwaves, gamma rays, X-rays, radio waves, microwaves, infrared radiation, ultraviolet radiation, visible light.  Similarly, accelerating mass emits, according to Einstein, gravitational waves.  Electromagnetic waves are planar whereas gravitational waves oscillate (squeeze-stretch) in both transverse directions.  LIGO discovered Gravitational Waves. Today’s real subject.   </vt:lpstr>
      <vt:lpstr>Evidence for gravitational waves already  existed.  1974: Hulse-Taylor Pulsar (1993 Nobel Prize):  Binary Pulsar (2 neutron stars) system emits gravitational waves and slowly looses energy due to rotation of two objects. Pulsar is neutron star emitting energy along its magnetic field axis which differs from its rotational axis.  Orbital period slowly decreases as energy is lost.   Excellent agreement with General Relativity expectations.     </vt:lpstr>
      <vt:lpstr>PowerPoint Presentation</vt:lpstr>
      <vt:lpstr>PowerPoint Presentation</vt:lpstr>
      <vt:lpstr>LIGO experiment is first detection of Gravitational Waves.  L: Laser I: Interferometer G: Gravitational Wave O: Observatory  Two facilities: Hanford, Washington &amp; Livingston, Louisiana.  Detector arms are 4 km long and can detect a distance change of 1/10,000 the width of a proton!!! Equivalent to measuring the distance to our nearest neighboring star to the width of one human hair.  Laser beam is split into the 2 arms, bounces back and forth 280 times, and is eventually superimposed for interference to check for changes in the length of the arms. Effective arm length is 1120 km.  Like Michelson-Morley.</vt:lpstr>
      <vt:lpstr>PowerPoint Presentation</vt:lpstr>
      <vt:lpstr>LIGO conversations started in 1970.  Inspired by 1960 Joe Weber (false) result at U. Maryland.  Completed in 1999.  First “search” started in 2002,  Upgrade started in 2010. Factor 10 in sensitivity. Factor 1000 in volume of space available for search.  Search resumed in Sept 2015 in debugging mode.       </vt:lpstr>
      <vt:lpstr>PowerPoint Presentation</vt:lpstr>
      <vt:lpstr>LIGO Detector</vt:lpstr>
      <vt:lpstr>LIGO 4 vibration damping masses</vt:lpstr>
      <vt:lpstr>LIGO 88 Pound mirrors</vt:lpstr>
      <vt:lpstr>LIGO Characteristics: 1) Seismic Isolation:   Active and Passive isolation 2) Vacuum:  Only “Large Hadron Collider” has larger volume vacuum.  Air pressure is 1 trillionth atmospheric pressure. 3) Optics:  LASER: 200 watts, 1064 nanometer wavelength.  800 times the power of a laser pointer. 4) Computers:  200 terabytes of data per day.  Would need 3000 laptops constantly running for analysis.</vt:lpstr>
      <vt:lpstr>2 orbiting black holes</vt:lpstr>
      <vt:lpstr>PowerPoint Presentation</vt:lpstr>
      <vt:lpstr>PowerPoint Presentation</vt:lpstr>
      <vt:lpstr>    Signal first in Louisiana and 6.9        msec later in Washington.  Overlap the two signals for excellent agreement.  Frequency region 35 to 250 cycles per second (Hertz).  Extremely careful super computer simulations with varying black hole masses, speeds, distances, etc., required to best match the two waveforms seen in the data.  In 0.2 seconds the signal increases in frequency and amplitude in 8 cycles from 35 to 250 Hertz.  This is first direct detection of gravitational waves and also the first direct observation of a binary black hole system merging into one black hole.           </vt:lpstr>
      <vt:lpstr>Primary Black Hole Mass  36      M(sun)   Secondary Black Hole Mass  29      M(sun)  Final Black Hole Mass   62     M(sun)   Gravitational Waves Total Energy   3.0       M(sun)  Peak Gravitation Wave Power 200         M(sun)/sec  Distance from us    1.3      Billion Light Years  Mass of “graviton”   &lt; 10     electron mass  No evidence of any disagreement with Einstein’s Theory of General Relativity.</vt:lpstr>
      <vt:lpstr>SECOND EVENT 12/26/15 03:38:53 GREENWICH TIME</vt:lpstr>
      <vt:lpstr>PowerPoint Presentation</vt:lpstr>
      <vt:lpstr>Examples of future research with gravitational waves:  1) What are the properties of gravitational waves?  2) Is General Relativity the full explanation?  3) Is General Relativity valid under strong gravity conditions?  4) Are nature’s black holes General Relativity’s black holes?  5) How does matter behave under extreme pressure &amp; density?  6) What happens when a massive star collapses?  7) How do compact binary stars form and evolve?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dc:creator>
  <cp:lastModifiedBy>Physics</cp:lastModifiedBy>
  <cp:revision>107</cp:revision>
  <dcterms:created xsi:type="dcterms:W3CDTF">2016-02-23T18:42:32Z</dcterms:created>
  <dcterms:modified xsi:type="dcterms:W3CDTF">2016-07-26T15:46:20Z</dcterms:modified>
</cp:coreProperties>
</file>